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65" r:id="rId6"/>
    <p:sldId id="266" r:id="rId7"/>
    <p:sldId id="267" r:id="rId8"/>
    <p:sldId id="274" r:id="rId9"/>
    <p:sldId id="269" r:id="rId10"/>
    <p:sldId id="268" r:id="rId11"/>
    <p:sldId id="259" r:id="rId12"/>
    <p:sldId id="275" r:id="rId13"/>
    <p:sldId id="260" r:id="rId14"/>
    <p:sldId id="270" r:id="rId15"/>
    <p:sldId id="276" r:id="rId16"/>
    <p:sldId id="261" r:id="rId17"/>
    <p:sldId id="277" r:id="rId18"/>
    <p:sldId id="271" r:id="rId19"/>
    <p:sldId id="262" r:id="rId20"/>
    <p:sldId id="279" r:id="rId21"/>
    <p:sldId id="280" r:id="rId22"/>
    <p:sldId id="264" r:id="rId23"/>
    <p:sldId id="278" r:id="rId24"/>
    <p:sldId id="272" r:id="rId25"/>
    <p:sldId id="281" r:id="rId26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34228A-D147-4347-B939-678A15245E21}" v="37" dt="2021-08-13T05:44:41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E63C7-33FB-4155-B571-17C97A3C2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1C219-29B2-405E-8CBA-F02C096C9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BE4BB-512A-4053-9890-CC1FEB66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5D5-97B9-4720-8500-FAEA9C0CB048}" type="datetimeFigureOut">
              <a:rPr lang="et-EE" smtClean="0"/>
              <a:t>16.08.2021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FB279-2A59-4E8D-BA30-D2D6D0876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09340-837F-4686-AA8D-D303A474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B0D4-6372-47BE-A290-53424A387F7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1893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0E64A-924A-4FA1-9758-B7ACFFEA9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1F7C85-8042-4658-AEED-88140C1D0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9A466-7BE7-4EB2-8D5E-956734165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5D5-97B9-4720-8500-FAEA9C0CB048}" type="datetimeFigureOut">
              <a:rPr lang="et-EE" smtClean="0"/>
              <a:t>16.08.2021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26D4C-A38E-47AB-929B-BFF49859F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7806C-46B0-44C5-9084-CEDBA7363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B0D4-6372-47BE-A290-53424A387F7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6173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ED388B-726C-4456-B993-3C22912D80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57C28C-C98B-497A-B807-30983FAC5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747F9-A082-4BD3-A11E-DFF8B37C1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5D5-97B9-4720-8500-FAEA9C0CB048}" type="datetimeFigureOut">
              <a:rPr lang="et-EE" smtClean="0"/>
              <a:t>16.08.2021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90FA0-D80E-48AC-B9B9-23A80D18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2E925-82AF-4D08-BACB-223552127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B0D4-6372-47BE-A290-53424A387F7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9082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DD283-5B19-47BA-B83B-A7080DAE4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4AFCF-02D1-472B-AE2A-692A48C12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BFB22-B4BD-4DFC-81E5-1DBCE53B2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5D5-97B9-4720-8500-FAEA9C0CB048}" type="datetimeFigureOut">
              <a:rPr lang="et-EE" smtClean="0"/>
              <a:t>16.08.2021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7F187-2833-42DC-A8BB-194B00079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8F280-EC16-40DF-8F95-6A249F35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B0D4-6372-47BE-A290-53424A387F7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0223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48C0A-7832-4174-9FFB-681CEA4E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11CA3-BB98-4686-A2E2-E056CA9BD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60D9F-577C-483E-85E3-5992D29FC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5D5-97B9-4720-8500-FAEA9C0CB048}" type="datetimeFigureOut">
              <a:rPr lang="et-EE" smtClean="0"/>
              <a:t>16.08.2021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30DCB-8917-430A-8E6B-CD0CE0689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125F9-B6A6-4938-9C5D-24BDEE09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B0D4-6372-47BE-A290-53424A387F7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75503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A3136-91C1-44AD-A904-91A26880B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9189A-590E-4CA3-891C-B56B53A779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65093-6BB9-44B1-A856-C8B7B53D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CC220-9327-403A-992A-6C221EF7A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5D5-97B9-4720-8500-FAEA9C0CB048}" type="datetimeFigureOut">
              <a:rPr lang="et-EE" smtClean="0"/>
              <a:t>16.08.2021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3F3F3A-78AE-4D9A-957E-96037A55A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684F2-4012-4F71-A8C0-1E7D855A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B0D4-6372-47BE-A290-53424A387F7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84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1DCF3-5102-4BD7-98DF-CB87CBB35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0ACCD-6F3D-4120-8AE1-4BD9786D4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01F873-3EA1-4CF2-A5D8-A14E07121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0F5BE0-D9F7-4DE8-BC47-EC3C5BD5C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2AF689-3EFE-415A-B23B-07A21558F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0295E6-C840-41E1-83DC-025A2D88D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5D5-97B9-4720-8500-FAEA9C0CB048}" type="datetimeFigureOut">
              <a:rPr lang="et-EE" smtClean="0"/>
              <a:t>16.08.2021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74B9A7-B125-4847-87FF-325ADD9B4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6FDF33-34A2-44AA-A98C-A50D7DC3E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B0D4-6372-47BE-A290-53424A387F7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9400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7EC4-5A85-4540-B6A6-A3CE87155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139C2F-CC57-4859-ADD9-5E43A32B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5D5-97B9-4720-8500-FAEA9C0CB048}" type="datetimeFigureOut">
              <a:rPr lang="et-EE" smtClean="0"/>
              <a:t>16.08.2021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435CA7-D536-49E1-9F0D-80D69FC51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C8C6FE-D881-4488-84E4-22AAA5225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B0D4-6372-47BE-A290-53424A387F7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3586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2EA88B-EC95-4110-A5F5-0F02DFF92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5D5-97B9-4720-8500-FAEA9C0CB048}" type="datetimeFigureOut">
              <a:rPr lang="et-EE" smtClean="0"/>
              <a:t>16.08.2021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6781DB-A6D2-4C91-86CE-77811EBE0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B59F3-D55E-4E3F-90CC-9D041899A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B0D4-6372-47BE-A290-53424A387F7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855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1B063-944A-4324-9FBD-7582D8F9F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38142-C110-4669-856C-5828E1825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592AA0-1670-40FC-A5B6-81023A52E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547504-358F-418D-9037-03108525D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5D5-97B9-4720-8500-FAEA9C0CB048}" type="datetimeFigureOut">
              <a:rPr lang="et-EE" smtClean="0"/>
              <a:t>16.08.2021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44330-10E4-4463-945E-BFBFD5B76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ACD286-1D32-4A37-B9BB-A1D933E60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B0D4-6372-47BE-A290-53424A387F7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77561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05AF3-84F0-470E-BF66-44924DD8F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B8BAEC-4F47-4189-AEE5-18DAA53880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B54914-8DA6-48A5-A935-0AC79D14E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B151E1-2633-4D1B-8D61-94DC23AF5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5D5-97B9-4720-8500-FAEA9C0CB048}" type="datetimeFigureOut">
              <a:rPr lang="et-EE" smtClean="0"/>
              <a:t>16.08.2021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8EEE36-1CC1-40CA-8A34-DF4317C6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B33ECD-758C-45D3-9981-C91F5AE9C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B0D4-6372-47BE-A290-53424A387F7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530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80FBBB-329A-4210-A91C-80AAF122A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0AC69-CA06-4C18-9A17-665259738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EBFA3-4500-4F9E-B3CD-90292E1421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855D5-97B9-4720-8500-FAEA9C0CB048}" type="datetimeFigureOut">
              <a:rPr lang="et-EE" smtClean="0"/>
              <a:t>16.08.2021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F73D8-9061-416B-A4BC-F1FA72F643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B9368-E3AC-4011-A480-52E230AC41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6B0D4-6372-47BE-A290-53424A387F7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6334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haridusfoorum.ee/images/2020/Distantsppe_uuring_EHF_250720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katri.lamesoo@ut.e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06066-FEF0-4B16-ABC7-7E5184BEC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798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t-EE" dirty="0"/>
              <a:t>Tartu Ülikooli </a:t>
            </a:r>
            <a:br>
              <a:rPr lang="et-EE" dirty="0"/>
            </a:br>
            <a:r>
              <a:rPr lang="et-EE" dirty="0"/>
              <a:t>haridusteaduste instituudi</a:t>
            </a:r>
            <a:br>
              <a:rPr lang="et-EE" dirty="0"/>
            </a:br>
            <a:r>
              <a:rPr lang="et-EE" dirty="0"/>
              <a:t>haridusuuenduskeskus</a:t>
            </a:r>
          </a:p>
        </p:txBody>
      </p:sp>
    </p:spTree>
    <p:extLst>
      <p:ext uri="{BB962C8B-B14F-4D97-AF65-F5344CB8AC3E}">
        <p14:creationId xmlns:p14="http://schemas.microsoft.com/office/powerpoint/2010/main" val="2229915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612D8B1-5E6B-4796-A223-629B08AE3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737752"/>
            <a:ext cx="9705975" cy="6120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73C23E-1C91-42F1-9CF0-DB110F146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5" y="74970"/>
            <a:ext cx="10515600" cy="1325563"/>
          </a:xfrm>
        </p:spPr>
        <p:txBody>
          <a:bodyPr/>
          <a:lstStyle/>
          <a:p>
            <a:r>
              <a:rPr lang="et-EE" dirty="0"/>
              <a:t>Praktikad õpetajakoolituses</a:t>
            </a:r>
          </a:p>
        </p:txBody>
      </p:sp>
    </p:spTree>
    <p:extLst>
      <p:ext uri="{BB962C8B-B14F-4D97-AF65-F5344CB8AC3E}">
        <p14:creationId xmlns:p14="http://schemas.microsoft.com/office/powerpoint/2010/main" val="2148402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4180-6DA4-435B-9ABC-99419A342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Õpetajakoolituse eelkoolitus gümnaasiumis?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5F634-4C91-42E4-8915-55F93E676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/>
              <a:t>ÕpiFEST</a:t>
            </a:r>
            <a:r>
              <a:rPr lang="et-EE" dirty="0"/>
              <a:t> – panime õpilased õpetama</a:t>
            </a:r>
          </a:p>
          <a:p>
            <a:r>
              <a:rPr lang="et-EE" dirty="0"/>
              <a:t>TÜ lahtiste uste päev – õpioskuste töötuba</a:t>
            </a:r>
          </a:p>
          <a:p>
            <a:r>
              <a:rPr lang="et-EE" dirty="0"/>
              <a:t>Tule ülikooli tudengivarjuks õpetajatudengile</a:t>
            </a:r>
          </a:p>
          <a:p>
            <a:r>
              <a:rPr lang="et-EE" dirty="0"/>
              <a:t>Õpetajate päeva üritused</a:t>
            </a:r>
          </a:p>
          <a:p>
            <a:r>
              <a:rPr lang="et-EE" dirty="0"/>
              <a:t>Viimsi gümnaasiumis valikkursus «Õpetaja kui juht»</a:t>
            </a:r>
          </a:p>
        </p:txBody>
      </p:sp>
    </p:spTree>
    <p:extLst>
      <p:ext uri="{BB962C8B-B14F-4D97-AF65-F5344CB8AC3E}">
        <p14:creationId xmlns:p14="http://schemas.microsoft.com/office/powerpoint/2010/main" val="1186434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EE63BB-428B-4D6E-A798-C4652CAEC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Mis tooks rohkem õpetajaid kooli?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774865-EAB1-49C6-AE6F-8EC4AD0406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01895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8C410-91B8-43AD-9D0F-A86E51863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Õpetajate järelkasvu mõjutab töö missioon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D010D-4102-428D-A8A0-598B763CB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i="1" dirty="0"/>
              <a:t>"Õpetajatöö on positiivne väljakutse ja süsinikuneutraalne amet, kuna end professionaalselt teostades sa ei tooda mingit </a:t>
            </a:r>
            <a:r>
              <a:rPr lang="et-EE" i="1" dirty="0" err="1"/>
              <a:t>plönni</a:t>
            </a:r>
            <a:r>
              <a:rPr lang="et-EE" i="1" dirty="0"/>
              <a:t>, mis järgmised sada aastat keskkonda reostab, ega püüa serverimahtu täita rahvale midagi maha müüa üritades. Õpetaja reaalselt püüabki iga päev paremat maailma luua ja seda on väga-väga palju rohkem kui valdav osa inimkonnast teeb." (HARNO programmi „Jah, õpetajaks“ osaleja)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99116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8C410-91B8-43AD-9D0F-A86E51863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Õpetajate järelkasv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D010D-4102-428D-A8A0-598B763CB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5757"/>
            <a:ext cx="10515600" cy="455120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t-EE" dirty="0"/>
              <a:t>Õpetaja kutsekindlusele on positiivne mõju kahel teguril: tajutud õpetamisvõime ja töökoha kindlus. Tajutud õpetamisvõime on seotud õpetaja-õpilaste suhtega ning suutlikkusega hoida klassitunnis distsipliini (Leijen, Pedaste,  </a:t>
            </a:r>
            <a:r>
              <a:rPr lang="et-EE" dirty="0" err="1"/>
              <a:t>Baucal</a:t>
            </a:r>
            <a:r>
              <a:rPr lang="et-EE" dirty="0"/>
              <a:t> 2021)</a:t>
            </a:r>
          </a:p>
          <a:p>
            <a:pPr marL="0" indent="0">
              <a:buNone/>
            </a:pPr>
            <a:endParaRPr lang="et-EE" dirty="0">
              <a:cs typeface="Calibri"/>
            </a:endParaRPr>
          </a:p>
          <a:p>
            <a:r>
              <a:rPr lang="et-EE" dirty="0">
                <a:solidFill>
                  <a:schemeClr val="bg1">
                    <a:lumMod val="50000"/>
                  </a:schemeClr>
                </a:solidFill>
                <a:cs typeface="Calibri"/>
              </a:rPr>
              <a:t>Alustavat õpetajat toetav kool – toeta päriselt (tunnikoormus, mentor jne)</a:t>
            </a:r>
          </a:p>
          <a:p>
            <a:r>
              <a:rPr lang="et-EE" dirty="0">
                <a:solidFill>
                  <a:schemeClr val="bg1">
                    <a:lumMod val="50000"/>
                  </a:schemeClr>
                </a:solidFill>
                <a:cs typeface="Calibri"/>
              </a:rPr>
              <a:t>Praktikandid</a:t>
            </a:r>
          </a:p>
          <a:p>
            <a:r>
              <a:rPr lang="et-EE" dirty="0">
                <a:solidFill>
                  <a:schemeClr val="bg1">
                    <a:lumMod val="50000"/>
                  </a:schemeClr>
                </a:solidFill>
                <a:cs typeface="Calibri"/>
              </a:rPr>
              <a:t>Oma lõpetajad</a:t>
            </a:r>
          </a:p>
          <a:p>
            <a:r>
              <a:rPr lang="et-EE" dirty="0">
                <a:solidFill>
                  <a:schemeClr val="bg1">
                    <a:lumMod val="50000"/>
                  </a:schemeClr>
                </a:solidFill>
                <a:cs typeface="Calibri"/>
              </a:rPr>
              <a:t>Asendusõpetajad</a:t>
            </a:r>
          </a:p>
          <a:p>
            <a:endParaRPr lang="et-E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1924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6A5BE9-7AAD-4C32-A581-A13361EDF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Kuidas õpetajaks saab?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76C99C-E1D5-4C89-B93C-8CB91F5970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45033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808AC-CF82-4E33-9B5D-E0E99E8B1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Õpetajakoolituse õpiteed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BF98E0C-6333-4A0B-849A-A232EBFC9F2A}"/>
              </a:ext>
            </a:extLst>
          </p:cNvPr>
          <p:cNvGrpSpPr/>
          <p:nvPr/>
        </p:nvGrpSpPr>
        <p:grpSpPr>
          <a:xfrm>
            <a:off x="931612" y="1610917"/>
            <a:ext cx="9846573" cy="4620144"/>
            <a:chOff x="932155" y="2592880"/>
            <a:chExt cx="5992428" cy="3514355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3D6604A2-958F-4174-A06C-4D9A41DFF07D}"/>
                </a:ext>
              </a:extLst>
            </p:cNvPr>
            <p:cNvSpPr/>
            <p:nvPr/>
          </p:nvSpPr>
          <p:spPr>
            <a:xfrm>
              <a:off x="932155" y="5095783"/>
              <a:ext cx="1269507" cy="98542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dirty="0">
                  <a:solidFill>
                    <a:schemeClr val="accent1"/>
                  </a:solidFill>
                </a:rPr>
                <a:t>BA</a:t>
              </a:r>
            </a:p>
            <a:p>
              <a:pPr algn="ctr"/>
              <a:r>
                <a:rPr lang="et-EE" sz="1600" dirty="0">
                  <a:solidFill>
                    <a:schemeClr val="accent1"/>
                  </a:solidFill>
                </a:rPr>
                <a:t>koolieelse lasteasutuse õpetaja, kutseõpetaja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6FC529B0-3CA6-4B1A-B621-83DF48B143B5}"/>
                </a:ext>
              </a:extLst>
            </p:cNvPr>
            <p:cNvSpPr/>
            <p:nvPr/>
          </p:nvSpPr>
          <p:spPr>
            <a:xfrm>
              <a:off x="2506462" y="4162425"/>
              <a:ext cx="1269507" cy="191877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dirty="0">
                  <a:solidFill>
                    <a:schemeClr val="accent1"/>
                  </a:solidFill>
                </a:rPr>
                <a:t>INT</a:t>
              </a:r>
              <a:br>
                <a:rPr lang="et-EE" dirty="0">
                  <a:solidFill>
                    <a:schemeClr val="accent1"/>
                  </a:solidFill>
                </a:rPr>
              </a:br>
              <a:r>
                <a:rPr lang="et-EE" sz="1600" dirty="0">
                  <a:solidFill>
                    <a:schemeClr val="accent1"/>
                  </a:solidFill>
                </a:rPr>
                <a:t>klassiõpetaja (kuni 6. kl)</a:t>
              </a:r>
              <a:endParaRPr lang="et-EE" dirty="0">
                <a:solidFill>
                  <a:schemeClr val="accent1"/>
                </a:solidFill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215364C8-5C7E-4B73-9617-32669C461858}"/>
                </a:ext>
              </a:extLst>
            </p:cNvPr>
            <p:cNvSpPr/>
            <p:nvPr/>
          </p:nvSpPr>
          <p:spPr>
            <a:xfrm>
              <a:off x="4080769" y="5095783"/>
              <a:ext cx="1269507" cy="98542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dirty="0">
                  <a:solidFill>
                    <a:schemeClr val="accent1"/>
                  </a:solidFill>
                </a:rPr>
                <a:t>BA/</a:t>
              </a:r>
              <a:r>
                <a:rPr lang="et-EE" dirty="0" err="1">
                  <a:solidFill>
                    <a:schemeClr val="accent1"/>
                  </a:solidFill>
                </a:rPr>
                <a:t>BSc</a:t>
              </a:r>
              <a:endParaRPr lang="et-EE" dirty="0">
                <a:solidFill>
                  <a:schemeClr val="accent1"/>
                </a:solidFill>
              </a:endParaRPr>
            </a:p>
            <a:p>
              <a:pPr algn="ctr"/>
              <a:r>
                <a:rPr lang="et-EE" dirty="0">
                  <a:solidFill>
                    <a:schemeClr val="accent1"/>
                  </a:solidFill>
                </a:rPr>
                <a:t>aine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8B0A9486-DE82-4F1F-89A6-19332616ACEE}"/>
                </a:ext>
              </a:extLst>
            </p:cNvPr>
            <p:cNvSpPr/>
            <p:nvPr/>
          </p:nvSpPr>
          <p:spPr>
            <a:xfrm>
              <a:off x="4080768" y="4162425"/>
              <a:ext cx="1269507" cy="70910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dirty="0">
                  <a:solidFill>
                    <a:schemeClr val="accent1"/>
                  </a:solidFill>
                </a:rPr>
                <a:t>MA/</a:t>
              </a:r>
              <a:r>
                <a:rPr lang="et-EE" dirty="0" err="1">
                  <a:solidFill>
                    <a:schemeClr val="accent1"/>
                  </a:solidFill>
                </a:rPr>
                <a:t>MSc</a:t>
              </a:r>
              <a:endParaRPr lang="et-EE" dirty="0">
                <a:solidFill>
                  <a:schemeClr val="accent1"/>
                </a:solidFill>
              </a:endParaRPr>
            </a:p>
            <a:p>
              <a:pPr algn="ctr"/>
              <a:r>
                <a:rPr lang="et-EE" dirty="0">
                  <a:solidFill>
                    <a:schemeClr val="accent1"/>
                  </a:solidFill>
                </a:rPr>
                <a:t>aine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4BD91B38-172A-4EBF-8FF0-42B602A58255}"/>
                </a:ext>
              </a:extLst>
            </p:cNvPr>
            <p:cNvSpPr/>
            <p:nvPr/>
          </p:nvSpPr>
          <p:spPr>
            <a:xfrm>
              <a:off x="5655076" y="5121814"/>
              <a:ext cx="1269507" cy="98542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dirty="0">
                  <a:solidFill>
                    <a:schemeClr val="accent1"/>
                  </a:solidFill>
                </a:rPr>
                <a:t>BA/</a:t>
              </a:r>
              <a:r>
                <a:rPr lang="et-EE" dirty="0" err="1">
                  <a:solidFill>
                    <a:schemeClr val="accent1"/>
                  </a:solidFill>
                </a:rPr>
                <a:t>BSc</a:t>
              </a:r>
              <a:endParaRPr lang="et-EE" dirty="0">
                <a:solidFill>
                  <a:schemeClr val="accent1"/>
                </a:solidFill>
              </a:endParaRPr>
            </a:p>
            <a:p>
              <a:pPr algn="ctr"/>
              <a:r>
                <a:rPr lang="et-EE" dirty="0">
                  <a:solidFill>
                    <a:schemeClr val="accent1"/>
                  </a:solidFill>
                </a:rPr>
                <a:t>mitme aine õ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283EE5F-6AC0-404B-8616-703417DC59C9}"/>
                </a:ext>
              </a:extLst>
            </p:cNvPr>
            <p:cNvSpPr/>
            <p:nvPr/>
          </p:nvSpPr>
          <p:spPr>
            <a:xfrm>
              <a:off x="5655074" y="4162425"/>
              <a:ext cx="1269507" cy="70910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dirty="0">
                  <a:solidFill>
                    <a:schemeClr val="accent1"/>
                  </a:solidFill>
                </a:rPr>
                <a:t>MA/</a:t>
              </a:r>
              <a:r>
                <a:rPr lang="et-EE" dirty="0" err="1">
                  <a:solidFill>
                    <a:schemeClr val="accent1"/>
                  </a:solidFill>
                </a:rPr>
                <a:t>MSc</a:t>
              </a:r>
              <a:endParaRPr lang="et-EE" dirty="0">
                <a:solidFill>
                  <a:schemeClr val="accent1"/>
                </a:solidFill>
              </a:endParaRPr>
            </a:p>
            <a:p>
              <a:pPr algn="ctr"/>
              <a:r>
                <a:rPr lang="et-EE" dirty="0">
                  <a:solidFill>
                    <a:schemeClr val="accent1"/>
                  </a:solidFill>
                </a:rPr>
                <a:t>mitme aine õ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DD61FA55-EBF7-4D17-B17E-E296C5208F1A}"/>
                </a:ext>
              </a:extLst>
            </p:cNvPr>
            <p:cNvSpPr/>
            <p:nvPr/>
          </p:nvSpPr>
          <p:spPr>
            <a:xfrm>
              <a:off x="5655073" y="3428998"/>
              <a:ext cx="536177" cy="50907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sz="1200" dirty="0">
                  <a:solidFill>
                    <a:schemeClr val="accent1"/>
                  </a:solidFill>
                </a:rPr>
                <a:t>Õpetaja-haridus 1,5 a SÕ</a:t>
              </a:r>
              <a:endParaRPr lang="et-EE" dirty="0">
                <a:solidFill>
                  <a:schemeClr val="accent1"/>
                </a:solidFill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DEDE36AE-3706-44F9-B25C-1770512F69EA}"/>
                </a:ext>
              </a:extLst>
            </p:cNvPr>
            <p:cNvSpPr/>
            <p:nvPr/>
          </p:nvSpPr>
          <p:spPr>
            <a:xfrm>
              <a:off x="6388404" y="3428998"/>
              <a:ext cx="536177" cy="50907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sz="1200" dirty="0">
                  <a:solidFill>
                    <a:schemeClr val="accent1"/>
                  </a:solidFill>
                </a:rPr>
                <a:t>Täienduskoolitus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0CFBD39-68A3-4115-9069-F85BDCD6C909}"/>
                </a:ext>
              </a:extLst>
            </p:cNvPr>
            <p:cNvSpPr/>
            <p:nvPr/>
          </p:nvSpPr>
          <p:spPr>
            <a:xfrm>
              <a:off x="932156" y="2592880"/>
              <a:ext cx="5992426" cy="50907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dirty="0">
                  <a:solidFill>
                    <a:schemeClr val="accent1"/>
                  </a:solidFill>
                </a:rPr>
                <a:t>ÕPETAJAKUTSE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4284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E7529B-0B27-4CF5-9354-A7EE19F59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Distants ja hübriid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B89106-965C-45CD-9147-88629FD7C9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05701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655D1-4938-4429-B54E-0823653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Distantsõppe tagasiside, mõju ja tulevik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3B0F6-188D-4FD7-A71A-2C7B0BE41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t-EE" dirty="0">
                <a:cs typeface="Calibri"/>
              </a:rPr>
              <a:t>Kaitstud mitu magistritööd: dspace.ut.ee --&gt; sotsiaalteaduste valdkond --&gt; otsi: distantsõpe/distantsõppe</a:t>
            </a:r>
          </a:p>
          <a:p>
            <a:r>
              <a:rPr lang="et-EE" dirty="0">
                <a:cs typeface="Calibri"/>
              </a:rPr>
              <a:t>Haridusfoorumi uuring: </a:t>
            </a:r>
            <a:r>
              <a:rPr lang="et-EE" dirty="0">
                <a:cs typeface="Calibri"/>
                <a:hlinkClick r:id="rId2"/>
              </a:rPr>
              <a:t>https://haridusfoorum.ee/images/2020/Distantsppe_uuring_EHF_250720.pdf</a:t>
            </a:r>
            <a:r>
              <a:rPr lang="et-EE" dirty="0">
                <a:cs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6770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655D1-4938-4429-B54E-0823653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Distantsõppe tagasiside, mõju ja tulevik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3B0F6-188D-4FD7-A71A-2C7B0BE41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dirty="0">
                <a:cs typeface="Calibri"/>
              </a:rPr>
              <a:t>Lõplikke vastuseid ei ole, pikaajalised mõjud teadmata.</a:t>
            </a:r>
          </a:p>
          <a:p>
            <a:pPr marL="0" indent="0">
              <a:buNone/>
            </a:pPr>
            <a:r>
              <a:rPr lang="et-EE" dirty="0">
                <a:cs typeface="Calibri"/>
              </a:rPr>
              <a:t>AGA.</a:t>
            </a:r>
          </a:p>
        </p:txBody>
      </p:sp>
    </p:spTree>
    <p:extLst>
      <p:ext uri="{BB962C8B-B14F-4D97-AF65-F5344CB8AC3E}">
        <p14:creationId xmlns:p14="http://schemas.microsoft.com/office/powerpoint/2010/main" val="108168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440C1-2955-4392-994F-7DDE88505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Küsimused, millele otsime vastuseid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0BFE0-0449-4971-9A6D-207C332FD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t-EE" dirty="0"/>
              <a:t>Kas õpetajate ettevalmistamisel käsitletakse ülikoolis ka klassijuhatajaks olemist ning antakse selleks esmaseid teadmisi?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t-EE" dirty="0"/>
              <a:t>Noorte õpetajate praktiline ettevalmistus, praktika osakaal õpingutel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t-EE" dirty="0"/>
              <a:t>Koostöövõimalused nii põhikoolis kui gümnaasiumis (sh kursused keskkooli õpilastele)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t-EE" dirty="0"/>
              <a:t>Õpetajate järelkasv ja õppimisvõimalused töö kõrvalt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t-EE" dirty="0"/>
              <a:t>Õpetajate koolituse võimalused kvalifikatsiooni saamiseks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t-EE" dirty="0"/>
              <a:t>Distantsõppe mõju ja läbiviimise võimalused tulevikus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t-EE" dirty="0"/>
              <a:t>Distantsõppe tagasiside; õppetöö korraldused distantsõppe ajal (probleemid ja kitsaskohad, võimalused ja arengupotentsiaal)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t-EE" dirty="0"/>
              <a:t>Hübriidõpe - kas, miks ja kuidas?</a:t>
            </a:r>
          </a:p>
        </p:txBody>
      </p:sp>
    </p:spTree>
    <p:extLst>
      <p:ext uri="{BB962C8B-B14F-4D97-AF65-F5344CB8AC3E}">
        <p14:creationId xmlns:p14="http://schemas.microsoft.com/office/powerpoint/2010/main" val="3461148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655D1-4938-4429-B54E-0823653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Distantsõppe tagasiside, mõju ja tulevik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3B0F6-188D-4FD7-A71A-2C7B0BE41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dirty="0"/>
              <a:t>• Suurem tähelepanu eneseregulatsiooni ja enesejuhtimise võimekuse arendamisele alates algklassidest. </a:t>
            </a:r>
          </a:p>
          <a:p>
            <a:pPr marL="0" indent="0">
              <a:buNone/>
            </a:pPr>
            <a:r>
              <a:rPr lang="et-EE" dirty="0"/>
              <a:t>• Kujundada koolides koolikliima ja koolikultuur, mis võimaldab julgustavat ja hirmuvaba õpikeskkonda ning kõigi õpilaste toimetulekut ajastutüüpiliste olukordadega. </a:t>
            </a:r>
          </a:p>
          <a:p>
            <a:pPr marL="0" indent="0">
              <a:buNone/>
            </a:pPr>
            <a:r>
              <a:rPr lang="et-EE" dirty="0"/>
              <a:t>• Õpetaja suudab õpilastele pakkuda reaalseid elulisi situatsioone, millega toimetuleku korral õpilasel arenevad ka enesejuhtimise jaoks vajalikud </a:t>
            </a:r>
            <a:r>
              <a:rPr lang="et-EE" dirty="0" err="1"/>
              <a:t>metakognitiiivsed</a:t>
            </a:r>
            <a:r>
              <a:rPr lang="et-EE" dirty="0"/>
              <a:t> oskused.</a:t>
            </a:r>
            <a:endParaRPr lang="et-E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4234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655D1-4938-4429-B54E-0823653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Distantsõppe tagasiside, mõju ja tulevik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3B0F6-188D-4FD7-A71A-2C7B0BE41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980"/>
            <a:ext cx="10515600" cy="5015883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t-EE" sz="2400" dirty="0"/>
              <a:t>Arvestada õppijate ealiste ja individuaalsete iseärasustega ning enesejuhtimise tüüpidega.</a:t>
            </a:r>
          </a:p>
          <a:p>
            <a:r>
              <a:rPr lang="et-EE" sz="2400" dirty="0"/>
              <a:t>Eritähelepanu alla võtta erivajadustega õppijate digioskused ja õpikeskkonnad. </a:t>
            </a:r>
          </a:p>
          <a:p>
            <a:r>
              <a:rPr lang="et-EE" sz="2400" dirty="0"/>
              <a:t>Kooli tasandil kokkulepped: millised suhtlemiskeskkonnad, kui tihti veebitunde. </a:t>
            </a:r>
          </a:p>
          <a:p>
            <a:r>
              <a:rPr lang="et-EE" sz="2400" dirty="0"/>
              <a:t>Koolide ja õpetajate koostöö: </a:t>
            </a:r>
            <a:r>
              <a:rPr lang="et-EE" sz="2400" dirty="0" err="1"/>
              <a:t>ko</a:t>
            </a:r>
            <a:r>
              <a:rPr lang="et-EE" sz="2400" dirty="0"/>
              <a:t>-visioon, supervisioon, kogemusseminarid</a:t>
            </a:r>
          </a:p>
          <a:p>
            <a:r>
              <a:rPr lang="et-EE" sz="2400" dirty="0"/>
              <a:t>Vaimse tervise probleemide ennetamine</a:t>
            </a:r>
          </a:p>
          <a:p>
            <a:r>
              <a:rPr lang="et-EE" sz="2400" dirty="0"/>
              <a:t>Videotundide etiketi kokkulepped</a:t>
            </a:r>
          </a:p>
          <a:p>
            <a:r>
              <a:rPr lang="et-EE" sz="2400" dirty="0"/>
              <a:t>Tugimeeskonna abi</a:t>
            </a:r>
          </a:p>
          <a:p>
            <a:r>
              <a:rPr lang="et-EE" sz="2400" dirty="0"/>
              <a:t>Tugevdada klassijuhataja rolli.</a:t>
            </a:r>
          </a:p>
          <a:p>
            <a:r>
              <a:rPr lang="et-EE" sz="2400" dirty="0"/>
              <a:t>Kogemuste analüüs arenguvestlustel.</a:t>
            </a:r>
          </a:p>
          <a:p>
            <a:r>
              <a:rPr lang="et-EE" sz="2400" dirty="0"/>
              <a:t>Koolitada ja nõustada lapsevanemaid lapse koduõppe toetamise teemal. </a:t>
            </a:r>
          </a:p>
          <a:p>
            <a:r>
              <a:rPr lang="et-EE" sz="2400" dirty="0"/>
              <a:t>Õpilaste koosõppimine, õpigrupid, kaaslase tagasiside</a:t>
            </a:r>
          </a:p>
          <a:p>
            <a:pPr marL="0" indent="0">
              <a:buNone/>
            </a:pPr>
            <a:r>
              <a:rPr lang="et-EE" sz="2400" dirty="0">
                <a:solidFill>
                  <a:schemeClr val="accent1"/>
                </a:solidFill>
              </a:rPr>
              <a:t>Lauristin, M., </a:t>
            </a:r>
            <a:r>
              <a:rPr lang="et-EE" sz="2400" dirty="0" err="1">
                <a:solidFill>
                  <a:schemeClr val="accent1"/>
                </a:solidFill>
              </a:rPr>
              <a:t>Loogma</a:t>
            </a:r>
            <a:r>
              <a:rPr lang="et-EE" sz="2400" dirty="0">
                <a:solidFill>
                  <a:schemeClr val="accent1"/>
                </a:solidFill>
              </a:rPr>
              <a:t>, K., </a:t>
            </a:r>
            <a:r>
              <a:rPr lang="et-EE" sz="2400" dirty="0" err="1">
                <a:solidFill>
                  <a:schemeClr val="accent1"/>
                </a:solidFill>
              </a:rPr>
              <a:t>Erss</a:t>
            </a:r>
            <a:r>
              <a:rPr lang="et-EE" sz="2400" dirty="0">
                <a:solidFill>
                  <a:schemeClr val="accent1"/>
                </a:solidFill>
              </a:rPr>
              <a:t>, M., </a:t>
            </a:r>
            <a:r>
              <a:rPr lang="et-EE" sz="2400" dirty="0" err="1">
                <a:solidFill>
                  <a:schemeClr val="accent1"/>
                </a:solidFill>
              </a:rPr>
              <a:t>Vernik-Tuubel</a:t>
            </a:r>
            <a:r>
              <a:rPr lang="et-EE" sz="2400" dirty="0">
                <a:solidFill>
                  <a:schemeClr val="accent1"/>
                </a:solidFill>
              </a:rPr>
              <a:t>, E.-M., Sarv, E.-S. (2020). Õpilaste, õpetajate ja lastevanemate toimetulek koroonakriisi aegses kaugõppes. Eesti Haridusfoorum, 2020. </a:t>
            </a:r>
          </a:p>
        </p:txBody>
      </p:sp>
    </p:spTree>
    <p:extLst>
      <p:ext uri="{BB962C8B-B14F-4D97-AF65-F5344CB8AC3E}">
        <p14:creationId xmlns:p14="http://schemas.microsoft.com/office/powerpoint/2010/main" val="35350043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13EE3-D691-43C2-800B-AED247464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Distantsõppe soovitused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2BE96-860D-4FDC-96ED-2D86D6256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547"/>
            <a:ext cx="10515600" cy="459541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t-EE" dirty="0">
                <a:ea typeface="+mn-lt"/>
                <a:cs typeface="+mn-lt"/>
              </a:rPr>
              <a:t>Kooli juhtkonna ja õpetajate süsteemne tegutsemine õppe eesmärgistamisel ja õppekava mõtestamisel.</a:t>
            </a:r>
            <a:endParaRPr lang="et-EE" dirty="0">
              <a:cs typeface="Calibri" panose="020F0502020204030204"/>
            </a:endParaRPr>
          </a:p>
          <a:p>
            <a:r>
              <a:rPr lang="et-EE" dirty="0">
                <a:ea typeface="+mn-lt"/>
                <a:cs typeface="+mn-lt"/>
              </a:rPr>
              <a:t>Õpetajate tõhusam koostöö õpilaste toetamisel, õppe koos kavandamisel, läbiviimisel, ainete lõimingul.</a:t>
            </a:r>
            <a:endParaRPr lang="et-EE" dirty="0"/>
          </a:p>
          <a:p>
            <a:r>
              <a:rPr lang="et-EE" dirty="0">
                <a:ea typeface="+mn-lt"/>
                <a:cs typeface="+mn-lt"/>
              </a:rPr>
              <a:t>Distantsõppe kasutamine teatud regulaarsusega tavaõppe osana.</a:t>
            </a:r>
            <a:endParaRPr lang="et-EE" dirty="0"/>
          </a:p>
          <a:p>
            <a:r>
              <a:rPr lang="et-EE" dirty="0">
                <a:ea typeface="+mn-lt"/>
                <a:cs typeface="+mn-lt"/>
              </a:rPr>
              <a:t>Kolmandas kooliastmes ja gümnaasiumis pakkuda julgemalt e-kursusi.</a:t>
            </a:r>
            <a:endParaRPr lang="et-EE" dirty="0"/>
          </a:p>
          <a:p>
            <a:r>
              <a:rPr lang="et-EE" dirty="0">
                <a:ea typeface="+mn-lt"/>
                <a:cs typeface="+mn-lt"/>
              </a:rPr>
              <a:t>Õpetajate asendamine lihtsam: nii oma kooli kui vajadusel teiste koolide õpetajad videosilla vahendusel.</a:t>
            </a:r>
            <a:endParaRPr lang="et-EE" dirty="0"/>
          </a:p>
          <a:p>
            <a:r>
              <a:rPr lang="et-EE" dirty="0">
                <a:ea typeface="+mn-lt"/>
                <a:cs typeface="+mn-lt"/>
              </a:rPr>
              <a:t>Stuudiumi/</a:t>
            </a:r>
            <a:r>
              <a:rPr lang="et-EE" dirty="0" err="1">
                <a:ea typeface="+mn-lt"/>
                <a:cs typeface="+mn-lt"/>
              </a:rPr>
              <a:t>eKooli</a:t>
            </a:r>
            <a:r>
              <a:rPr lang="et-EE" dirty="0">
                <a:ea typeface="+mn-lt"/>
                <a:cs typeface="+mn-lt"/>
              </a:rPr>
              <a:t> märgisüsteemi ühtlustamine koolis.</a:t>
            </a:r>
            <a:endParaRPr lang="et-EE" dirty="0"/>
          </a:p>
          <a:p>
            <a:r>
              <a:rPr lang="et-EE" dirty="0">
                <a:ea typeface="+mn-lt"/>
                <a:cs typeface="+mn-lt"/>
              </a:rPr>
              <a:t>Õpilastele kooli meilikontode loomine alates esimesest klassist, samuti õppeks vajalike e-keskkondade tutvustamine I kooliastmes.</a:t>
            </a:r>
          </a:p>
          <a:p>
            <a:pPr marL="0" indent="0">
              <a:buNone/>
            </a:pPr>
            <a:r>
              <a:rPr lang="et-EE" dirty="0">
                <a:solidFill>
                  <a:schemeClr val="accent1"/>
                </a:solidFill>
                <a:cs typeface="Calibri" panose="020F0502020204030204"/>
              </a:rPr>
              <a:t>(Leppik, K. (2021). Õppija toetamine distantsõppel seitsme kooli näitel. Magistritöö. Tartu Ülikool)</a:t>
            </a:r>
          </a:p>
        </p:txBody>
      </p:sp>
    </p:spTree>
    <p:extLst>
      <p:ext uri="{BB962C8B-B14F-4D97-AF65-F5344CB8AC3E}">
        <p14:creationId xmlns:p14="http://schemas.microsoft.com/office/powerpoint/2010/main" val="3892095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13EE3-D691-43C2-800B-AED247464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Distantsõppe soovitused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2BE96-860D-4FDC-96ED-2D86D6256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547"/>
            <a:ext cx="10515600" cy="459541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t-EE" dirty="0">
                <a:ea typeface="+mn-lt"/>
                <a:cs typeface="+mn-lt"/>
              </a:rPr>
              <a:t>Kokkulepete kehtestamine videotundideks.</a:t>
            </a:r>
            <a:endParaRPr lang="et-EE" dirty="0"/>
          </a:p>
          <a:p>
            <a:r>
              <a:rPr lang="et-EE" dirty="0">
                <a:ea typeface="+mn-lt"/>
                <a:cs typeface="+mn-lt"/>
              </a:rPr>
              <a:t>Selgemate tööjuhendite loomine õpilastele, sh anda õpilastele võimalust ise tööjuhendeid luua.</a:t>
            </a:r>
            <a:endParaRPr lang="et-EE" dirty="0"/>
          </a:p>
          <a:p>
            <a:r>
              <a:rPr lang="et-EE" dirty="0">
                <a:ea typeface="+mn-lt"/>
                <a:cs typeface="+mn-lt"/>
              </a:rPr>
              <a:t>Tavaõppes kasutada rohkem harjutusi ja ülesandeid erinevate pädevuste arendamiseks.</a:t>
            </a:r>
            <a:endParaRPr lang="et-EE" dirty="0"/>
          </a:p>
          <a:p>
            <a:r>
              <a:rPr lang="et-EE" dirty="0">
                <a:ea typeface="+mn-lt"/>
                <a:cs typeface="+mn-lt"/>
              </a:rPr>
              <a:t>Pikemate või paaristundide kavandamine ja rakendamine.</a:t>
            </a:r>
            <a:endParaRPr lang="et-EE" dirty="0"/>
          </a:p>
          <a:p>
            <a:r>
              <a:rPr lang="et-EE" dirty="0">
                <a:ea typeface="+mn-lt"/>
                <a:cs typeface="+mn-lt"/>
              </a:rPr>
              <a:t>Enesejuhtimist ja õpioskuste arendamist toetavate kursuste loomine.</a:t>
            </a:r>
            <a:endParaRPr lang="et-EE" dirty="0"/>
          </a:p>
          <a:p>
            <a:r>
              <a:rPr lang="et-EE" dirty="0">
                <a:ea typeface="+mn-lt"/>
                <a:cs typeface="+mn-lt"/>
              </a:rPr>
              <a:t>Koolisiseste juhendite väljatöötamine videotundide läbiviimiseks, tagasiside andmiseks, hindamiseks, kodutööde andmiseks.</a:t>
            </a:r>
            <a:endParaRPr lang="et-EE" dirty="0"/>
          </a:p>
          <a:p>
            <a:r>
              <a:rPr lang="et-EE" dirty="0">
                <a:ea typeface="+mn-lt"/>
                <a:cs typeface="+mn-lt"/>
              </a:rPr>
              <a:t>Iseseisva töö päevade rakendamine koolis, kus õpilased tegutsevad koolis iseseisvalt või rühmades etteantud juhiste järgi. </a:t>
            </a:r>
          </a:p>
          <a:p>
            <a:pPr marL="0" indent="0">
              <a:buNone/>
            </a:pPr>
            <a:r>
              <a:rPr lang="et-EE" dirty="0">
                <a:solidFill>
                  <a:schemeClr val="accent1"/>
                </a:solidFill>
                <a:cs typeface="Calibri" panose="020F0502020204030204"/>
              </a:rPr>
              <a:t>(Leppik, K. (2021). Õppija toetamine distantsõppel seitsme kooli näitel. Magistritöö. Tartu Ülikool)</a:t>
            </a:r>
          </a:p>
        </p:txBody>
      </p:sp>
    </p:spTree>
    <p:extLst>
      <p:ext uri="{BB962C8B-B14F-4D97-AF65-F5344CB8AC3E}">
        <p14:creationId xmlns:p14="http://schemas.microsoft.com/office/powerpoint/2010/main" val="3498481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13EE3-D691-43C2-800B-AED247464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Hübriidõpe – kas ja kuidas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2BE96-860D-4FDC-96ED-2D86D6256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547"/>
            <a:ext cx="10515600" cy="45954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dirty="0">
                <a:ea typeface="+mn-lt"/>
                <a:cs typeface="+mn-lt"/>
              </a:rPr>
              <a:t>"Enne hoiakuid peavad tekkima harjumused." (Mario </a:t>
            </a:r>
            <a:r>
              <a:rPr lang="et-EE" dirty="0" err="1">
                <a:ea typeface="+mn-lt"/>
                <a:cs typeface="+mn-lt"/>
              </a:rPr>
              <a:t>Mäeots</a:t>
            </a:r>
            <a:r>
              <a:rPr lang="et-EE" dirty="0">
                <a:ea typeface="+mn-lt"/>
                <a:cs typeface="+mn-lt"/>
              </a:rPr>
              <a:t>, PhD, </a:t>
            </a:r>
            <a:r>
              <a:rPr lang="et-EE">
                <a:ea typeface="+mn-lt"/>
                <a:cs typeface="+mn-lt"/>
              </a:rPr>
              <a:t>Tartu Hansa kooli õpetaja)</a:t>
            </a:r>
            <a:endParaRPr lang="et-EE" dirty="0">
              <a:ea typeface="+mn-lt"/>
              <a:cs typeface="+mn-lt"/>
            </a:endParaRPr>
          </a:p>
          <a:p>
            <a:r>
              <a:rPr lang="et-EE">
                <a:ea typeface="+mn-lt"/>
                <a:cs typeface="+mn-lt"/>
              </a:rPr>
              <a:t>Lihtsaid lahendusi pole ...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15088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4E6BE-0E3F-410B-92E3-30E9CD104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Tekkis huvi?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A7301-7DCA-40BB-AF03-61FEA2EE7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Arengukavad</a:t>
            </a:r>
          </a:p>
          <a:p>
            <a:pPr marL="0" indent="0">
              <a:buNone/>
            </a:pPr>
            <a:r>
              <a:rPr lang="et-EE" dirty="0" err="1"/>
              <a:t>Coaching</a:t>
            </a:r>
            <a:endParaRPr lang="et-EE" dirty="0"/>
          </a:p>
          <a:p>
            <a:pPr marL="0" indent="0">
              <a:buNone/>
            </a:pPr>
            <a:r>
              <a:rPr lang="et-EE" dirty="0"/>
              <a:t>Koolitused (muutuste juhtimine, õpiringid)</a:t>
            </a:r>
          </a:p>
          <a:p>
            <a:pPr marL="0" indent="0">
              <a:buNone/>
            </a:pPr>
            <a:r>
              <a:rPr lang="et-EE" dirty="0"/>
              <a:t>Nõustamine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Küsi pakkumist: </a:t>
            </a:r>
            <a:r>
              <a:rPr lang="et-EE" dirty="0" err="1">
                <a:hlinkClick r:id="rId2"/>
              </a:rPr>
              <a:t>katri.</a:t>
            </a:r>
            <a:r>
              <a:rPr lang="et-EE" err="1">
                <a:hlinkClick r:id="rId2"/>
              </a:rPr>
              <a:t>lamesoo</a:t>
            </a:r>
            <a:r>
              <a:rPr lang="et-EE">
                <a:hlinkClick r:id="rId2"/>
              </a:rPr>
              <a:t>@ut.ee</a:t>
            </a:r>
            <a:r>
              <a:rPr lang="et-E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070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880E773-5C66-41C4-918B-34D469CB9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Kes on klassijuhataja?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24D855-49F4-4FBE-BC4F-BE28EC71BC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095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2838A-C895-4714-8E70-2AB932392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Klassijuhataja pädevused õpetaja esmaõppes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D50DE-08EC-4A0D-82C6-B99FE874C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t-EE" dirty="0"/>
              <a:t>PGS: „Arenguvestlusel osalevad õpilane, klassijuhataja ja piiratud teovõimega õpilase puhul vanem.“</a:t>
            </a:r>
          </a:p>
          <a:p>
            <a:r>
              <a:rPr lang="et-EE" dirty="0"/>
              <a:t>Õpetaja kutsestandard: „juhib klassi/rühma, arvestades grupi arengufaase.“</a:t>
            </a:r>
            <a:endParaRPr lang="et-EE" dirty="0">
              <a:cs typeface="Calibri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8752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2838A-C895-4714-8E70-2AB932392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Klassijuhataja pädevused õpetaja esmaõppes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D50DE-08EC-4A0D-82C6-B99FE874C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t-EE" u="sng" dirty="0">
                <a:solidFill>
                  <a:schemeClr val="bg2">
                    <a:lumMod val="75000"/>
                  </a:schemeClr>
                </a:solidFill>
              </a:rPr>
              <a:t>„Klassijuhataja töö korraldamisest alates 1. septembrist 1995. a. Soovitused klassijuhataja töö korraldamiseks“ </a:t>
            </a:r>
            <a:r>
              <a:rPr lang="et-EE" dirty="0">
                <a:solidFill>
                  <a:srgbClr val="C00000"/>
                </a:solidFill>
              </a:rPr>
              <a:t>– kehtetu</a:t>
            </a:r>
            <a:endParaRPr lang="et-EE" dirty="0"/>
          </a:p>
          <a:p>
            <a:r>
              <a:rPr lang="et-EE" u="sng" dirty="0">
                <a:solidFill>
                  <a:schemeClr val="accent1">
                    <a:lumMod val="75000"/>
                  </a:schemeClr>
                </a:solidFill>
              </a:rPr>
              <a:t>https://www.eetika.ee/sites/default/files/www_ut/klassijuhataja_kasiraamat_veebi2020.pdf</a:t>
            </a:r>
            <a:endParaRPr lang="et-EE" u="sng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r>
              <a:rPr lang="et-EE" dirty="0"/>
              <a:t>jälgib, suunab, korraldab, teavitab, koordineerib, teeb koostööd, arutab, nõustab, abistab, esindab ...</a:t>
            </a:r>
            <a:endParaRPr lang="et-E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2408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2838A-C895-4714-8E70-2AB932392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Klassijuhataja pädevused õpetaja esmaõppes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D50DE-08EC-4A0D-82C6-B99FE874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501"/>
            <a:ext cx="10515600" cy="458946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t-EE" b="1" dirty="0"/>
              <a:t>Alusmoodul</a:t>
            </a:r>
          </a:p>
          <a:p>
            <a:pPr marL="0" indent="0">
              <a:buNone/>
            </a:pPr>
            <a:r>
              <a:rPr lang="et-EE" dirty="0"/>
              <a:t>„Õppimist toetav õpetamine“ 6 EAP </a:t>
            </a:r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(õ</a:t>
            </a:r>
            <a:r>
              <a:rPr lang="fi-FI" dirty="0" err="1">
                <a:solidFill>
                  <a:schemeClr val="bg1">
                    <a:lumMod val="50000"/>
                  </a:schemeClr>
                </a:solidFill>
              </a:rPr>
              <a:t>petaja</a:t>
            </a:r>
            <a:r>
              <a:rPr lang="fi-FI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i-FI" dirty="0" err="1">
                <a:solidFill>
                  <a:schemeClr val="bg1">
                    <a:lumMod val="50000"/>
                  </a:schemeClr>
                </a:solidFill>
              </a:rPr>
              <a:t>kui</a:t>
            </a:r>
            <a:r>
              <a:rPr lang="fi-FI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i-FI" dirty="0" err="1">
                <a:solidFill>
                  <a:schemeClr val="bg1">
                    <a:lumMod val="50000"/>
                  </a:schemeClr>
                </a:solidFill>
              </a:rPr>
              <a:t>klassi</a:t>
            </a:r>
            <a:r>
              <a:rPr lang="fi-FI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i-FI" dirty="0" err="1">
                <a:solidFill>
                  <a:schemeClr val="bg1">
                    <a:lumMod val="50000"/>
                  </a:schemeClr>
                </a:solidFill>
              </a:rPr>
              <a:t>juht</a:t>
            </a:r>
            <a:r>
              <a:rPr lang="fi-FI" dirty="0">
                <a:solidFill>
                  <a:schemeClr val="bg1">
                    <a:lumMod val="50000"/>
                  </a:schemeClr>
                </a:solidFill>
              </a:rPr>
              <a:t> ja suunaja</a:t>
            </a:r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t-EE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marL="0" indent="0">
              <a:buNone/>
            </a:pPr>
            <a:r>
              <a:rPr lang="et-EE" dirty="0"/>
              <a:t>„Õppimise alused“ 3 EAP</a:t>
            </a:r>
          </a:p>
          <a:p>
            <a:pPr marL="0" indent="0">
              <a:buNone/>
            </a:pPr>
            <a:r>
              <a:rPr lang="et-EE" dirty="0"/>
              <a:t>„Kaasav haridus“ 3 EAP</a:t>
            </a:r>
          </a:p>
          <a:p>
            <a:pPr marL="0" indent="0">
              <a:buNone/>
            </a:pPr>
            <a:r>
              <a:rPr lang="et-EE" dirty="0"/>
              <a:t>„Suhtlemine ja tagasiside haridusorganisatsioonis“ 4 EAP </a:t>
            </a:r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(tunneb grupiprotsesside seaduspärasusi ja kirjeldab klassi arengufaase; nimetab õpetaja soovitavaid toimimisviise erinevates klassi/grupi arengufaasides; tunneb õppija arengu toetamiseks kasutatava arenguvestluse läbiviimise printsiipe ja nimetab mõningaid stsenaariume arenguvestluse läbiviimiseks; nimetab pedagoogilise nõustamise põhiprintsiipe)</a:t>
            </a:r>
            <a:endParaRPr lang="et-EE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marL="0" indent="0">
              <a:buNone/>
            </a:pPr>
            <a:r>
              <a:rPr lang="et-EE" dirty="0"/>
              <a:t>„Õppekeskkond ja õppevara“ 2 EAP</a:t>
            </a:r>
          </a:p>
          <a:p>
            <a:pPr marL="0" indent="0">
              <a:buNone/>
            </a:pPr>
            <a:r>
              <a:rPr lang="et-EE" dirty="0"/>
              <a:t>„Õpetaja identiteet ja tegevusvõimekus“ 3 EAP</a:t>
            </a:r>
          </a:p>
          <a:p>
            <a:pPr marL="0" indent="0">
              <a:buNone/>
            </a:pPr>
            <a:r>
              <a:rPr lang="et-EE" dirty="0"/>
              <a:t>„Uurimismeetodid haridusteadustes“ 3 EAP</a:t>
            </a:r>
          </a:p>
        </p:txBody>
      </p:sp>
    </p:spTree>
    <p:extLst>
      <p:ext uri="{BB962C8B-B14F-4D97-AF65-F5344CB8AC3E}">
        <p14:creationId xmlns:p14="http://schemas.microsoft.com/office/powerpoint/2010/main" val="2840219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2838A-C895-4714-8E70-2AB932392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62547"/>
          </a:xfrm>
        </p:spPr>
        <p:txBody>
          <a:bodyPr>
            <a:normAutofit/>
          </a:bodyPr>
          <a:lstStyle/>
          <a:p>
            <a:r>
              <a:rPr lang="et-EE" dirty="0"/>
              <a:t>Mis võiks olla klassijuhataja roll nüüdisaegses koolis, mis toetab maksimaalselt iga õppija arengut?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D50DE-08EC-4A0D-82C6-B99FE874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0938"/>
            <a:ext cx="10515600" cy="375602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dirty="0">
                <a:cs typeface="Calibri"/>
              </a:rPr>
              <a:t>iga õpilase arengu jälgija, vajadusel suunaja ja nõustaja</a:t>
            </a:r>
          </a:p>
          <a:p>
            <a:r>
              <a:rPr lang="et-EE" dirty="0">
                <a:cs typeface="Calibri"/>
              </a:rPr>
              <a:t>teiste õpetajatega koos lahenduste leidja</a:t>
            </a:r>
          </a:p>
          <a:p>
            <a:r>
              <a:rPr lang="et-EE" dirty="0">
                <a:cs typeface="Calibri"/>
              </a:rPr>
              <a:t>lapsevanematega suhtleja („meil on ühine eesmärk, töötame koos selle nimel“)</a:t>
            </a:r>
          </a:p>
          <a:p>
            <a:pPr marL="457200" indent="-457200"/>
            <a:endParaRPr lang="et-EE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8643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F1075B-95AE-4134-87FC-BB1C7DEB5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Praktikad õpetajakoolituses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5C385E-7287-419F-8672-49A03DFC3F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9165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2838A-C895-4714-8E70-2AB932392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126"/>
          </a:xfrm>
        </p:spPr>
        <p:txBody>
          <a:bodyPr>
            <a:normAutofit/>
          </a:bodyPr>
          <a:lstStyle/>
          <a:p>
            <a:r>
              <a:rPr lang="et-EE" dirty="0">
                <a:ea typeface="+mj-lt"/>
                <a:cs typeface="+mj-lt"/>
              </a:rPr>
              <a:t>Praktikad õpetajakoolituses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D50DE-08EC-4A0D-82C6-B99FE874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251"/>
            <a:ext cx="10515600" cy="46847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t-EE" dirty="0">
                <a:cs typeface="Calibri"/>
              </a:rPr>
              <a:t>Vanasti – 5 aastat õpinguid, lõpus praktika</a:t>
            </a:r>
            <a:endParaRPr lang="et-EE"/>
          </a:p>
          <a:p>
            <a:pPr marL="457200" indent="-457200"/>
            <a:r>
              <a:rPr lang="et-EE" dirty="0">
                <a:cs typeface="Calibri"/>
              </a:rPr>
              <a:t>2013 suured reformid</a:t>
            </a:r>
          </a:p>
          <a:p>
            <a:pPr marL="457200" indent="-457200"/>
            <a:r>
              <a:rPr lang="et-EE" dirty="0">
                <a:cs typeface="Calibri"/>
              </a:rPr>
              <a:t>Nüüd: teooria ja praktika paralleelselt</a:t>
            </a:r>
          </a:p>
          <a:p>
            <a:pPr marL="457200" indent="-457200"/>
            <a:r>
              <a:rPr lang="et-EE" dirty="0">
                <a:cs typeface="Calibri"/>
              </a:rPr>
              <a:t>Tegevõpetaja teeb oma asutuses (u 1/3 tudengeid)</a:t>
            </a:r>
          </a:p>
          <a:p>
            <a:pPr marL="457200" indent="-457200"/>
            <a:r>
              <a:rPr lang="et-EE" dirty="0">
                <a:cs typeface="Calibri"/>
              </a:rPr>
              <a:t>Praktikamoodul õpetaja kutseõpingutes 24 EAP, 4 ainet</a:t>
            </a:r>
          </a:p>
          <a:p>
            <a:pPr marL="914400" lvl="1" indent="-457200"/>
            <a:r>
              <a:rPr lang="et-EE" dirty="0">
                <a:cs typeface="Calibri"/>
              </a:rPr>
              <a:t>pidev pedagoogiline praktika (vaatlemine, teooriaga sidumine, arutelud, harjutamine)</a:t>
            </a:r>
          </a:p>
          <a:p>
            <a:pPr marL="914400" lvl="1" indent="-457200"/>
            <a:r>
              <a:rPr lang="et-EE" dirty="0">
                <a:cs typeface="Calibri"/>
              </a:rPr>
              <a:t>pidev praktika (vaatlused, õppekäigud jms)</a:t>
            </a:r>
          </a:p>
          <a:p>
            <a:pPr marL="914400" lvl="1" indent="-457200"/>
            <a:r>
              <a:rPr lang="et-EE" dirty="0">
                <a:cs typeface="Calibri"/>
              </a:rPr>
              <a:t>pedagoogiline praktikum (minitunnid)</a:t>
            </a:r>
          </a:p>
          <a:p>
            <a:pPr marL="914400" lvl="1" indent="-457200"/>
            <a:r>
              <a:rPr lang="et-EE" dirty="0">
                <a:cs typeface="Calibri"/>
              </a:rPr>
              <a:t>põhipraktika (saab omandatut rakendada)</a:t>
            </a:r>
          </a:p>
          <a:p>
            <a:pPr marL="457200" indent="-457200"/>
            <a:endParaRPr lang="et-EE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979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1107</Words>
  <Application>Microsoft Office PowerPoint</Application>
  <PresentationFormat>Widescreen</PresentationFormat>
  <Paragraphs>127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Office Theme</vt:lpstr>
      <vt:lpstr>Tartu Ülikooli  haridusteaduste instituudi haridusuuenduskeskus</vt:lpstr>
      <vt:lpstr>Küsimused, millele otsime vastuseid</vt:lpstr>
      <vt:lpstr>Kes on klassijuhataja?</vt:lpstr>
      <vt:lpstr>Klassijuhataja pädevused õpetaja esmaõppes</vt:lpstr>
      <vt:lpstr>Klassijuhataja pädevused õpetaja esmaõppes</vt:lpstr>
      <vt:lpstr>Klassijuhataja pädevused õpetaja esmaõppes</vt:lpstr>
      <vt:lpstr>Mis võiks olla klassijuhataja roll nüüdisaegses koolis, mis toetab maksimaalselt iga õppija arengut?</vt:lpstr>
      <vt:lpstr>Praktikad õpetajakoolituses</vt:lpstr>
      <vt:lpstr>Praktikad õpetajakoolituses</vt:lpstr>
      <vt:lpstr>Praktikad õpetajakoolituses</vt:lpstr>
      <vt:lpstr>Õpetajakoolituse eelkoolitus gümnaasiumis?</vt:lpstr>
      <vt:lpstr>Mis tooks rohkem õpetajaid kooli?</vt:lpstr>
      <vt:lpstr>Õpetajate järelkasvu mõjutab töö missioon</vt:lpstr>
      <vt:lpstr>Õpetajate järelkasv</vt:lpstr>
      <vt:lpstr>Kuidas õpetajaks saab?</vt:lpstr>
      <vt:lpstr>Õpetajakoolituse õpiteed</vt:lpstr>
      <vt:lpstr>Distants ja hübriid</vt:lpstr>
      <vt:lpstr>Distantsõppe tagasiside, mõju ja tulevik</vt:lpstr>
      <vt:lpstr>Distantsõppe tagasiside, mõju ja tulevik</vt:lpstr>
      <vt:lpstr>Distantsõppe tagasiside, mõju ja tulevik</vt:lpstr>
      <vt:lpstr>Distantsõppe tagasiside, mõju ja tulevik</vt:lpstr>
      <vt:lpstr>Distantsõppe soovitused I</vt:lpstr>
      <vt:lpstr>Distantsõppe soovitused II</vt:lpstr>
      <vt:lpstr>Hübriidõpe – kas ja kuidas</vt:lpstr>
      <vt:lpstr>Tekkis huvi?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Eda Tagamets</dc:creator>
  <cp:lastModifiedBy>Eda Tagamets</cp:lastModifiedBy>
  <cp:revision>119</cp:revision>
  <dcterms:created xsi:type="dcterms:W3CDTF">2021-08-09T07:55:33Z</dcterms:created>
  <dcterms:modified xsi:type="dcterms:W3CDTF">2021-08-16T12:40:53Z</dcterms:modified>
</cp:coreProperties>
</file>