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60"/>
  </p:notesMasterIdLst>
  <p:handoutMasterIdLst>
    <p:handoutMasterId r:id="rId61"/>
  </p:handoutMasterIdLst>
  <p:sldIdLst>
    <p:sldId id="296" r:id="rId5"/>
    <p:sldId id="428" r:id="rId6"/>
    <p:sldId id="429" r:id="rId7"/>
    <p:sldId id="311" r:id="rId8"/>
    <p:sldId id="410" r:id="rId9"/>
    <p:sldId id="353" r:id="rId10"/>
    <p:sldId id="354" r:id="rId11"/>
    <p:sldId id="349" r:id="rId12"/>
    <p:sldId id="343" r:id="rId13"/>
    <p:sldId id="345" r:id="rId14"/>
    <p:sldId id="346" r:id="rId15"/>
    <p:sldId id="347" r:id="rId16"/>
    <p:sldId id="348" r:id="rId17"/>
    <p:sldId id="399" r:id="rId18"/>
    <p:sldId id="401" r:id="rId19"/>
    <p:sldId id="402" r:id="rId20"/>
    <p:sldId id="355" r:id="rId21"/>
    <p:sldId id="411" r:id="rId22"/>
    <p:sldId id="344" r:id="rId23"/>
    <p:sldId id="403" r:id="rId24"/>
    <p:sldId id="404" r:id="rId25"/>
    <p:sldId id="405" r:id="rId26"/>
    <p:sldId id="406" r:id="rId27"/>
    <p:sldId id="425" r:id="rId28"/>
    <p:sldId id="314" r:id="rId29"/>
    <p:sldId id="315" r:id="rId30"/>
    <p:sldId id="316" r:id="rId31"/>
    <p:sldId id="317" r:id="rId32"/>
    <p:sldId id="320" r:id="rId33"/>
    <p:sldId id="321" r:id="rId34"/>
    <p:sldId id="322" r:id="rId35"/>
    <p:sldId id="324" r:id="rId36"/>
    <p:sldId id="325" r:id="rId37"/>
    <p:sldId id="408" r:id="rId38"/>
    <p:sldId id="330" r:id="rId39"/>
    <p:sldId id="407" r:id="rId40"/>
    <p:sldId id="352" r:id="rId41"/>
    <p:sldId id="413" r:id="rId42"/>
    <p:sldId id="412" r:id="rId43"/>
    <p:sldId id="418" r:id="rId44"/>
    <p:sldId id="415" r:id="rId45"/>
    <p:sldId id="414" r:id="rId46"/>
    <p:sldId id="416" r:id="rId47"/>
    <p:sldId id="417" r:id="rId48"/>
    <p:sldId id="426" r:id="rId49"/>
    <p:sldId id="419" r:id="rId50"/>
    <p:sldId id="420" r:id="rId51"/>
    <p:sldId id="421" r:id="rId52"/>
    <p:sldId id="427" r:id="rId53"/>
    <p:sldId id="422" r:id="rId54"/>
    <p:sldId id="423" r:id="rId55"/>
    <p:sldId id="424" r:id="rId56"/>
    <p:sldId id="400" r:id="rId57"/>
    <p:sldId id="351" r:id="rId58"/>
    <p:sldId id="342" r:id="rId59"/>
  </p:sldIdLst>
  <p:sldSz cx="9144000" cy="5715000" type="screen16x10"/>
  <p:notesSz cx="6858000" cy="9144000"/>
  <p:defaultTextStyle>
    <a:defPPr>
      <a:defRPr lang="et-E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6"/>
    <a:srgbClr val="00589A"/>
    <a:srgbClr val="0068B4"/>
    <a:srgbClr val="003E6C"/>
    <a:srgbClr val="E7F6FF"/>
    <a:srgbClr val="CCECFF"/>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Tume laad 1 – rõhk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Keskmine laad 3 – rõhk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Hele laad 2 – rõhk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Hele laad 3 – rõhk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46F890A9-2807-4EBB-B81D-B2AA78EC7F39}" styleName="Tume laad 2 – rõhk 5 / rõhk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Tume laad 2 – rõhk 1 / rõhk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Laadi ja ruudustikut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Kujunduslaad 1 – rõh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Kujunduslaad 1 – rõhk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Keskmine laad 2 – rõh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3" autoAdjust="0"/>
    <p:restoredTop sz="86834" autoAdjust="0"/>
  </p:normalViewPr>
  <p:slideViewPr>
    <p:cSldViewPr>
      <p:cViewPr varScale="1">
        <p:scale>
          <a:sx n="115" d="100"/>
          <a:sy n="115" d="100"/>
        </p:scale>
        <p:origin x="1392" y="9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8" d="100"/>
          <a:sy n="98" d="100"/>
        </p:scale>
        <p:origin x="-35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nar Rull" userId="f41f15b6-fe05-4a73-84ef-436a3b09138c" providerId="ADAL" clId="{85FB4060-F390-4FCA-9282-DBCED9FB27DA}"/>
    <pc:docChg chg="modSld">
      <pc:chgData name="Einar Rull" userId="f41f15b6-fe05-4a73-84ef-436a3b09138c" providerId="ADAL" clId="{85FB4060-F390-4FCA-9282-DBCED9FB27DA}" dt="2018-09-26T13:08:52.678" v="27" actId="20577"/>
      <pc:docMkLst>
        <pc:docMk/>
      </pc:docMkLst>
      <pc:sldChg chg="modSp">
        <pc:chgData name="Einar Rull" userId="f41f15b6-fe05-4a73-84ef-436a3b09138c" providerId="ADAL" clId="{85FB4060-F390-4FCA-9282-DBCED9FB27DA}" dt="2018-09-26T13:08:52.678" v="27" actId="20577"/>
        <pc:sldMkLst>
          <pc:docMk/>
          <pc:sldMk cId="868843455" sldId="317"/>
        </pc:sldMkLst>
        <pc:spChg chg="mod">
          <ac:chgData name="Einar Rull" userId="f41f15b6-fe05-4a73-84ef-436a3b09138c" providerId="ADAL" clId="{85FB4060-F390-4FCA-9282-DBCED9FB27DA}" dt="2018-09-26T13:08:52.678" v="27" actId="20577"/>
          <ac:spMkLst>
            <pc:docMk/>
            <pc:sldMk cId="868843455" sldId="317"/>
            <ac:spMk id="3" creationId="{00000000-0000-0000-0000-000000000000}"/>
          </ac:spMkLst>
        </pc:spChg>
      </pc:sldChg>
    </pc:docChg>
  </pc:docChgLst>
  <pc:docChgLst>
    <pc:chgData name="Einar Rull" userId="f41f15b6-fe05-4a73-84ef-436a3b09138c" providerId="ADAL" clId="{B62604E4-9606-4DEC-99D0-DB3171E3F221}"/>
    <pc:docChg chg="undo redo custSel addSld delSld modSld sldOrd">
      <pc:chgData name="Einar Rull" userId="f41f15b6-fe05-4a73-84ef-436a3b09138c" providerId="ADAL" clId="{B62604E4-9606-4DEC-99D0-DB3171E3F221}" dt="2018-09-26T12:45:17.269" v="3971" actId="20577"/>
      <pc:docMkLst>
        <pc:docMk/>
      </pc:docMkLst>
      <pc:sldChg chg="modSp">
        <pc:chgData name="Einar Rull" userId="f41f15b6-fe05-4a73-84ef-436a3b09138c" providerId="ADAL" clId="{B62604E4-9606-4DEC-99D0-DB3171E3F221}" dt="2018-09-19T12:23:45.597" v="3302" actId="20577"/>
        <pc:sldMkLst>
          <pc:docMk/>
          <pc:sldMk cId="900363873" sldId="311"/>
        </pc:sldMkLst>
        <pc:spChg chg="mod">
          <ac:chgData name="Einar Rull" userId="f41f15b6-fe05-4a73-84ef-436a3b09138c" providerId="ADAL" clId="{B62604E4-9606-4DEC-99D0-DB3171E3F221}" dt="2018-09-19T12:23:45.597" v="3302" actId="20577"/>
          <ac:spMkLst>
            <pc:docMk/>
            <pc:sldMk cId="900363873" sldId="311"/>
            <ac:spMk id="3" creationId="{00000000-0000-0000-0000-000000000000}"/>
          </ac:spMkLst>
        </pc:spChg>
      </pc:sldChg>
      <pc:sldChg chg="modSp">
        <pc:chgData name="Einar Rull" userId="f41f15b6-fe05-4a73-84ef-436a3b09138c" providerId="ADAL" clId="{B62604E4-9606-4DEC-99D0-DB3171E3F221}" dt="2018-09-19T08:10:39.845" v="514" actId="20577"/>
        <pc:sldMkLst>
          <pc:docMk/>
          <pc:sldMk cId="1686267252" sldId="316"/>
        </pc:sldMkLst>
        <pc:spChg chg="mod">
          <ac:chgData name="Einar Rull" userId="f41f15b6-fe05-4a73-84ef-436a3b09138c" providerId="ADAL" clId="{B62604E4-9606-4DEC-99D0-DB3171E3F221}" dt="2018-09-19T08:10:39.845" v="514" actId="20577"/>
          <ac:spMkLst>
            <pc:docMk/>
            <pc:sldMk cId="1686267252" sldId="316"/>
            <ac:spMk id="3" creationId="{00000000-0000-0000-0000-000000000000}"/>
          </ac:spMkLst>
        </pc:spChg>
      </pc:sldChg>
      <pc:sldChg chg="modSp">
        <pc:chgData name="Einar Rull" userId="f41f15b6-fe05-4a73-84ef-436a3b09138c" providerId="ADAL" clId="{B62604E4-9606-4DEC-99D0-DB3171E3F221}" dt="2018-09-26T12:25:59.908" v="3920" actId="114"/>
        <pc:sldMkLst>
          <pc:docMk/>
          <pc:sldMk cId="868843455" sldId="317"/>
        </pc:sldMkLst>
        <pc:spChg chg="mod">
          <ac:chgData name="Einar Rull" userId="f41f15b6-fe05-4a73-84ef-436a3b09138c" providerId="ADAL" clId="{B62604E4-9606-4DEC-99D0-DB3171E3F221}" dt="2018-09-26T12:25:59.908" v="3920" actId="114"/>
          <ac:spMkLst>
            <pc:docMk/>
            <pc:sldMk cId="868843455" sldId="317"/>
            <ac:spMk id="3" creationId="{00000000-0000-0000-0000-000000000000}"/>
          </ac:spMkLst>
        </pc:spChg>
      </pc:sldChg>
      <pc:sldChg chg="modSp">
        <pc:chgData name="Einar Rull" userId="f41f15b6-fe05-4a73-84ef-436a3b09138c" providerId="ADAL" clId="{B62604E4-9606-4DEC-99D0-DB3171E3F221}" dt="2018-09-19T08:13:46.618" v="526" actId="115"/>
        <pc:sldMkLst>
          <pc:docMk/>
          <pc:sldMk cId="3916160712" sldId="320"/>
        </pc:sldMkLst>
        <pc:spChg chg="mod">
          <ac:chgData name="Einar Rull" userId="f41f15b6-fe05-4a73-84ef-436a3b09138c" providerId="ADAL" clId="{B62604E4-9606-4DEC-99D0-DB3171E3F221}" dt="2018-09-19T08:13:46.618" v="526" actId="115"/>
          <ac:spMkLst>
            <pc:docMk/>
            <pc:sldMk cId="3916160712" sldId="320"/>
            <ac:spMk id="2" creationId="{00000000-0000-0000-0000-000000000000}"/>
          </ac:spMkLst>
        </pc:spChg>
        <pc:spChg chg="mod">
          <ac:chgData name="Einar Rull" userId="f41f15b6-fe05-4a73-84ef-436a3b09138c" providerId="ADAL" clId="{B62604E4-9606-4DEC-99D0-DB3171E3F221}" dt="2018-09-18T12:50:00.512" v="187" actId="6549"/>
          <ac:spMkLst>
            <pc:docMk/>
            <pc:sldMk cId="3916160712" sldId="320"/>
            <ac:spMk id="3" creationId="{00000000-0000-0000-0000-000000000000}"/>
          </ac:spMkLst>
        </pc:spChg>
      </pc:sldChg>
      <pc:sldChg chg="modSp">
        <pc:chgData name="Einar Rull" userId="f41f15b6-fe05-4a73-84ef-436a3b09138c" providerId="ADAL" clId="{B62604E4-9606-4DEC-99D0-DB3171E3F221}" dt="2018-09-19T08:13:54.009" v="527" actId="115"/>
        <pc:sldMkLst>
          <pc:docMk/>
          <pc:sldMk cId="2095350613" sldId="321"/>
        </pc:sldMkLst>
        <pc:spChg chg="mod">
          <ac:chgData name="Einar Rull" userId="f41f15b6-fe05-4a73-84ef-436a3b09138c" providerId="ADAL" clId="{B62604E4-9606-4DEC-99D0-DB3171E3F221}" dt="2018-09-19T08:13:54.009" v="527" actId="115"/>
          <ac:spMkLst>
            <pc:docMk/>
            <pc:sldMk cId="2095350613" sldId="321"/>
            <ac:spMk id="2" creationId="{00000000-0000-0000-0000-000000000000}"/>
          </ac:spMkLst>
        </pc:spChg>
      </pc:sldChg>
      <pc:sldChg chg="modSp">
        <pc:chgData name="Einar Rull" userId="f41f15b6-fe05-4a73-84ef-436a3b09138c" providerId="ADAL" clId="{B62604E4-9606-4DEC-99D0-DB3171E3F221}" dt="2018-09-19T08:17:32.234" v="571" actId="27636"/>
        <pc:sldMkLst>
          <pc:docMk/>
          <pc:sldMk cId="918564321" sldId="322"/>
        </pc:sldMkLst>
        <pc:spChg chg="mod">
          <ac:chgData name="Einar Rull" userId="f41f15b6-fe05-4a73-84ef-436a3b09138c" providerId="ADAL" clId="{B62604E4-9606-4DEC-99D0-DB3171E3F221}" dt="2018-09-19T08:14:52.558" v="545" actId="20577"/>
          <ac:spMkLst>
            <pc:docMk/>
            <pc:sldMk cId="918564321" sldId="322"/>
            <ac:spMk id="2" creationId="{00000000-0000-0000-0000-000000000000}"/>
          </ac:spMkLst>
        </pc:spChg>
        <pc:spChg chg="mod">
          <ac:chgData name="Einar Rull" userId="f41f15b6-fe05-4a73-84ef-436a3b09138c" providerId="ADAL" clId="{B62604E4-9606-4DEC-99D0-DB3171E3F221}" dt="2018-09-19T08:17:32.234" v="571" actId="27636"/>
          <ac:spMkLst>
            <pc:docMk/>
            <pc:sldMk cId="918564321" sldId="322"/>
            <ac:spMk id="3" creationId="{00000000-0000-0000-0000-000000000000}"/>
          </ac:spMkLst>
        </pc:spChg>
      </pc:sldChg>
      <pc:sldChg chg="modSp">
        <pc:chgData name="Einar Rull" userId="f41f15b6-fe05-4a73-84ef-436a3b09138c" providerId="ADAL" clId="{B62604E4-9606-4DEC-99D0-DB3171E3F221}" dt="2018-09-23T09:31:51.825" v="3385" actId="20577"/>
        <pc:sldMkLst>
          <pc:docMk/>
          <pc:sldMk cId="3439287007" sldId="324"/>
        </pc:sldMkLst>
        <pc:spChg chg="mod">
          <ac:chgData name="Einar Rull" userId="f41f15b6-fe05-4a73-84ef-436a3b09138c" providerId="ADAL" clId="{B62604E4-9606-4DEC-99D0-DB3171E3F221}" dt="2018-09-23T09:31:51.825" v="3385" actId="20577"/>
          <ac:spMkLst>
            <pc:docMk/>
            <pc:sldMk cId="3439287007" sldId="324"/>
            <ac:spMk id="3" creationId="{00000000-0000-0000-0000-000000000000}"/>
          </ac:spMkLst>
        </pc:spChg>
      </pc:sldChg>
      <pc:sldChg chg="modSp">
        <pc:chgData name="Einar Rull" userId="f41f15b6-fe05-4a73-84ef-436a3b09138c" providerId="ADAL" clId="{B62604E4-9606-4DEC-99D0-DB3171E3F221}" dt="2018-09-19T12:46:33.356" v="3327" actId="20577"/>
        <pc:sldMkLst>
          <pc:docMk/>
          <pc:sldMk cId="318239973" sldId="330"/>
        </pc:sldMkLst>
        <pc:spChg chg="mod">
          <ac:chgData name="Einar Rull" userId="f41f15b6-fe05-4a73-84ef-436a3b09138c" providerId="ADAL" clId="{B62604E4-9606-4DEC-99D0-DB3171E3F221}" dt="2018-09-19T12:46:33.356" v="3327" actId="20577"/>
          <ac:spMkLst>
            <pc:docMk/>
            <pc:sldMk cId="318239973" sldId="330"/>
            <ac:spMk id="3" creationId="{00000000-0000-0000-0000-000000000000}"/>
          </ac:spMkLst>
        </pc:spChg>
      </pc:sldChg>
      <pc:sldChg chg="modTransition">
        <pc:chgData name="Einar Rull" userId="f41f15b6-fe05-4a73-84ef-436a3b09138c" providerId="ADAL" clId="{B62604E4-9606-4DEC-99D0-DB3171E3F221}" dt="2018-09-18T12:35:13.375" v="154" actId="20577"/>
        <pc:sldMkLst>
          <pc:docMk/>
          <pc:sldMk cId="923778888" sldId="343"/>
        </pc:sldMkLst>
      </pc:sldChg>
      <pc:sldChg chg="modTransition">
        <pc:chgData name="Einar Rull" userId="f41f15b6-fe05-4a73-84ef-436a3b09138c" providerId="ADAL" clId="{B62604E4-9606-4DEC-99D0-DB3171E3F221}" dt="2018-09-18T12:36:59.018" v="156" actId="20577"/>
        <pc:sldMkLst>
          <pc:docMk/>
          <pc:sldMk cId="1448788649" sldId="345"/>
        </pc:sldMkLst>
      </pc:sldChg>
      <pc:sldChg chg="modTransition">
        <pc:chgData name="Einar Rull" userId="f41f15b6-fe05-4a73-84ef-436a3b09138c" providerId="ADAL" clId="{B62604E4-9606-4DEC-99D0-DB3171E3F221}" dt="2018-09-18T12:37:02.221" v="157" actId="20577"/>
        <pc:sldMkLst>
          <pc:docMk/>
          <pc:sldMk cId="1085890848" sldId="346"/>
        </pc:sldMkLst>
      </pc:sldChg>
      <pc:sldChg chg="modTransition">
        <pc:chgData name="Einar Rull" userId="f41f15b6-fe05-4a73-84ef-436a3b09138c" providerId="ADAL" clId="{B62604E4-9606-4DEC-99D0-DB3171E3F221}" dt="2018-09-18T12:37:05.347" v="158" actId="20577"/>
        <pc:sldMkLst>
          <pc:docMk/>
          <pc:sldMk cId="3129618303" sldId="347"/>
        </pc:sldMkLst>
      </pc:sldChg>
      <pc:sldChg chg="modTransition">
        <pc:chgData name="Einar Rull" userId="f41f15b6-fe05-4a73-84ef-436a3b09138c" providerId="ADAL" clId="{B62604E4-9606-4DEC-99D0-DB3171E3F221}" dt="2018-09-18T12:37:11.284" v="159" actId="20577"/>
        <pc:sldMkLst>
          <pc:docMk/>
          <pc:sldMk cId="16968325" sldId="348"/>
        </pc:sldMkLst>
      </pc:sldChg>
      <pc:sldChg chg="modTransition">
        <pc:chgData name="Einar Rull" userId="f41f15b6-fe05-4a73-84ef-436a3b09138c" providerId="ADAL" clId="{B62604E4-9606-4DEC-99D0-DB3171E3F221}" dt="2018-09-18T12:36:54.924" v="155" actId="20577"/>
        <pc:sldMkLst>
          <pc:docMk/>
          <pc:sldMk cId="515017583" sldId="349"/>
        </pc:sldMkLst>
      </pc:sldChg>
      <pc:sldChg chg="modSp ord">
        <pc:chgData name="Einar Rull" userId="f41f15b6-fe05-4a73-84ef-436a3b09138c" providerId="ADAL" clId="{B62604E4-9606-4DEC-99D0-DB3171E3F221}" dt="2018-09-19T09:57:13.008" v="3281" actId="20577"/>
        <pc:sldMkLst>
          <pc:docMk/>
          <pc:sldMk cId="3370131835" sldId="351"/>
        </pc:sldMkLst>
        <pc:spChg chg="mod">
          <ac:chgData name="Einar Rull" userId="f41f15b6-fe05-4a73-84ef-436a3b09138c" providerId="ADAL" clId="{B62604E4-9606-4DEC-99D0-DB3171E3F221}" dt="2018-09-19T09:57:13.008" v="3281" actId="20577"/>
          <ac:spMkLst>
            <pc:docMk/>
            <pc:sldMk cId="3370131835" sldId="351"/>
            <ac:spMk id="3" creationId="{9C5DCE57-CA89-4737-AAE7-8CAE1EACF839}"/>
          </ac:spMkLst>
        </pc:spChg>
      </pc:sldChg>
      <pc:sldChg chg="addSp delSp modSp">
        <pc:chgData name="Einar Rull" userId="f41f15b6-fe05-4a73-84ef-436a3b09138c" providerId="ADAL" clId="{B62604E4-9606-4DEC-99D0-DB3171E3F221}" dt="2018-09-26T12:42:26.848" v="3935" actId="113"/>
        <pc:sldMkLst>
          <pc:docMk/>
          <pc:sldMk cId="2990630866" sldId="352"/>
        </pc:sldMkLst>
        <pc:spChg chg="mod">
          <ac:chgData name="Einar Rull" userId="f41f15b6-fe05-4a73-84ef-436a3b09138c" providerId="ADAL" clId="{B62604E4-9606-4DEC-99D0-DB3171E3F221}" dt="2018-09-19T09:03:27.235" v="1539" actId="1076"/>
          <ac:spMkLst>
            <pc:docMk/>
            <pc:sldMk cId="2990630866" sldId="352"/>
            <ac:spMk id="2" creationId="{A657B4B0-D332-46C7-8C41-0A357233934D}"/>
          </ac:spMkLst>
        </pc:spChg>
        <pc:spChg chg="mod">
          <ac:chgData name="Einar Rull" userId="f41f15b6-fe05-4a73-84ef-436a3b09138c" providerId="ADAL" clId="{B62604E4-9606-4DEC-99D0-DB3171E3F221}" dt="2018-09-26T12:42:26.848" v="3935" actId="113"/>
          <ac:spMkLst>
            <pc:docMk/>
            <pc:sldMk cId="2990630866" sldId="352"/>
            <ac:spMk id="3" creationId="{8F5F9AD1-B0B5-459D-AC95-A5E21EECB139}"/>
          </ac:spMkLst>
        </pc:spChg>
        <pc:picChg chg="del">
          <ac:chgData name="Einar Rull" userId="f41f15b6-fe05-4a73-84ef-436a3b09138c" providerId="ADAL" clId="{B62604E4-9606-4DEC-99D0-DB3171E3F221}" dt="2018-09-18T13:08:25.582" v="350" actId="478"/>
          <ac:picMkLst>
            <pc:docMk/>
            <pc:sldMk cId="2990630866" sldId="352"/>
            <ac:picMk id="5" creationId="{71D2CCB3-5C85-4C6C-BDF0-12C300FD98F7}"/>
          </ac:picMkLst>
        </pc:picChg>
        <pc:picChg chg="add mod">
          <ac:chgData name="Einar Rull" userId="f41f15b6-fe05-4a73-84ef-436a3b09138c" providerId="ADAL" clId="{B62604E4-9606-4DEC-99D0-DB3171E3F221}" dt="2018-09-19T12:53:23.239" v="3359" actId="1076"/>
          <ac:picMkLst>
            <pc:docMk/>
            <pc:sldMk cId="2990630866" sldId="352"/>
            <ac:picMk id="7" creationId="{90F7A272-C871-44F8-A00D-EDD1DBB5E862}"/>
          </ac:picMkLst>
        </pc:picChg>
        <pc:picChg chg="add mod">
          <ac:chgData name="Einar Rull" userId="f41f15b6-fe05-4a73-84ef-436a3b09138c" providerId="ADAL" clId="{B62604E4-9606-4DEC-99D0-DB3171E3F221}" dt="2018-09-19T09:02:31.468" v="1513" actId="1076"/>
          <ac:picMkLst>
            <pc:docMk/>
            <pc:sldMk cId="2990630866" sldId="352"/>
            <ac:picMk id="8" creationId="{CA71AE56-C517-4447-B890-7E03999A7724}"/>
          </ac:picMkLst>
        </pc:picChg>
      </pc:sldChg>
      <pc:sldChg chg="add">
        <pc:chgData name="Einar Rull" userId="f41f15b6-fe05-4a73-84ef-436a3b09138c" providerId="ADAL" clId="{B62604E4-9606-4DEC-99D0-DB3171E3F221}" dt="2018-09-17T07:13:13.558" v="0" actId="20577"/>
        <pc:sldMkLst>
          <pc:docMk/>
          <pc:sldMk cId="489143640" sldId="353"/>
        </pc:sldMkLst>
      </pc:sldChg>
      <pc:sldChg chg="modSp add">
        <pc:chgData name="Einar Rull" userId="f41f15b6-fe05-4a73-84ef-436a3b09138c" providerId="ADAL" clId="{B62604E4-9606-4DEC-99D0-DB3171E3F221}" dt="2018-09-19T07:54:36.001" v="360" actId="113"/>
        <pc:sldMkLst>
          <pc:docMk/>
          <pc:sldMk cId="2155714818" sldId="354"/>
        </pc:sldMkLst>
        <pc:spChg chg="mod">
          <ac:chgData name="Einar Rull" userId="f41f15b6-fe05-4a73-84ef-436a3b09138c" providerId="ADAL" clId="{B62604E4-9606-4DEC-99D0-DB3171E3F221}" dt="2018-09-19T07:54:36.001" v="360" actId="113"/>
          <ac:spMkLst>
            <pc:docMk/>
            <pc:sldMk cId="2155714818" sldId="354"/>
            <ac:spMk id="3" creationId="{AEDE93FE-ABB5-45AF-8FC6-2642DB92A82D}"/>
          </ac:spMkLst>
        </pc:spChg>
      </pc:sldChg>
      <pc:sldChg chg="add">
        <pc:chgData name="Einar Rull" userId="f41f15b6-fe05-4a73-84ef-436a3b09138c" providerId="ADAL" clId="{B62604E4-9606-4DEC-99D0-DB3171E3F221}" dt="2018-09-18T12:40:38.345" v="161" actId="20577"/>
        <pc:sldMkLst>
          <pc:docMk/>
          <pc:sldMk cId="312095751" sldId="355"/>
        </pc:sldMkLst>
      </pc:sldChg>
      <pc:sldChg chg="modTransition">
        <pc:chgData name="Einar Rull" userId="f41f15b6-fe05-4a73-84ef-436a3b09138c" providerId="ADAL" clId="{B62604E4-9606-4DEC-99D0-DB3171E3F221}" dt="2018-09-18T12:37:14.769" v="160" actId="20577"/>
        <pc:sldMkLst>
          <pc:docMk/>
          <pc:sldMk cId="1500018325" sldId="399"/>
        </pc:sldMkLst>
      </pc:sldChg>
      <pc:sldChg chg="ord modTransition">
        <pc:chgData name="Einar Rull" userId="f41f15b6-fe05-4a73-84ef-436a3b09138c" providerId="ADAL" clId="{B62604E4-9606-4DEC-99D0-DB3171E3F221}" dt="2018-09-19T11:12:07.799" v="3282" actId="20577"/>
        <pc:sldMkLst>
          <pc:docMk/>
          <pc:sldMk cId="393020424" sldId="400"/>
        </pc:sldMkLst>
      </pc:sldChg>
      <pc:sldChg chg="modSp">
        <pc:chgData name="Einar Rull" userId="f41f15b6-fe05-4a73-84ef-436a3b09138c" providerId="ADAL" clId="{B62604E4-9606-4DEC-99D0-DB3171E3F221}" dt="2018-09-19T12:29:59.867" v="3306" actId="27636"/>
        <pc:sldMkLst>
          <pc:docMk/>
          <pc:sldMk cId="1903154477" sldId="401"/>
        </pc:sldMkLst>
        <pc:spChg chg="mod">
          <ac:chgData name="Einar Rull" userId="f41f15b6-fe05-4a73-84ef-436a3b09138c" providerId="ADAL" clId="{B62604E4-9606-4DEC-99D0-DB3171E3F221}" dt="2018-09-19T12:29:59.867" v="3306" actId="27636"/>
          <ac:spMkLst>
            <pc:docMk/>
            <pc:sldMk cId="1903154477" sldId="401"/>
            <ac:spMk id="3" creationId="{00000000-0000-0000-0000-000000000000}"/>
          </ac:spMkLst>
        </pc:spChg>
      </pc:sldChg>
      <pc:sldChg chg="modSp">
        <pc:chgData name="Einar Rull" userId="f41f15b6-fe05-4a73-84ef-436a3b09138c" providerId="ADAL" clId="{B62604E4-9606-4DEC-99D0-DB3171E3F221}" dt="2018-09-19T07:55:47.079" v="362" actId="1076"/>
        <pc:sldMkLst>
          <pc:docMk/>
          <pc:sldMk cId="3511435199" sldId="402"/>
        </pc:sldMkLst>
        <pc:spChg chg="mod">
          <ac:chgData name="Einar Rull" userId="f41f15b6-fe05-4a73-84ef-436a3b09138c" providerId="ADAL" clId="{B62604E4-9606-4DEC-99D0-DB3171E3F221}" dt="2018-09-19T07:55:47.079" v="362" actId="1076"/>
          <ac:spMkLst>
            <pc:docMk/>
            <pc:sldMk cId="3511435199" sldId="402"/>
            <ac:spMk id="3" creationId="{BD7A06DE-B2AF-49E4-940A-15C4BF0CF2D6}"/>
          </ac:spMkLst>
        </pc:spChg>
      </pc:sldChg>
      <pc:sldChg chg="modSp">
        <pc:chgData name="Einar Rull" userId="f41f15b6-fe05-4a73-84ef-436a3b09138c" providerId="ADAL" clId="{B62604E4-9606-4DEC-99D0-DB3171E3F221}" dt="2018-09-23T09:09:32.493" v="3373" actId="113"/>
        <pc:sldMkLst>
          <pc:docMk/>
          <pc:sldMk cId="1374836938" sldId="403"/>
        </pc:sldMkLst>
        <pc:spChg chg="mod">
          <ac:chgData name="Einar Rull" userId="f41f15b6-fe05-4a73-84ef-436a3b09138c" providerId="ADAL" clId="{B62604E4-9606-4DEC-99D0-DB3171E3F221}" dt="2018-09-18T12:41:48.909" v="164" actId="5793"/>
          <ac:spMkLst>
            <pc:docMk/>
            <pc:sldMk cId="1374836938" sldId="403"/>
            <ac:spMk id="2" creationId="{00B078A9-8DF2-47A3-A056-84F6D0CFA053}"/>
          </ac:spMkLst>
        </pc:spChg>
        <pc:spChg chg="mod">
          <ac:chgData name="Einar Rull" userId="f41f15b6-fe05-4a73-84ef-436a3b09138c" providerId="ADAL" clId="{B62604E4-9606-4DEC-99D0-DB3171E3F221}" dt="2018-09-23T09:09:32.493" v="3373" actId="113"/>
          <ac:spMkLst>
            <pc:docMk/>
            <pc:sldMk cId="1374836938" sldId="403"/>
            <ac:spMk id="3" creationId="{BD7A06DE-B2AF-49E4-940A-15C4BF0CF2D6}"/>
          </ac:spMkLst>
        </pc:spChg>
      </pc:sldChg>
      <pc:sldChg chg="modSp">
        <pc:chgData name="Einar Rull" userId="f41f15b6-fe05-4a73-84ef-436a3b09138c" providerId="ADAL" clId="{B62604E4-9606-4DEC-99D0-DB3171E3F221}" dt="2018-09-19T12:33:36.029" v="3307" actId="20577"/>
        <pc:sldMkLst>
          <pc:docMk/>
          <pc:sldMk cId="564907492" sldId="404"/>
        </pc:sldMkLst>
        <pc:spChg chg="mod">
          <ac:chgData name="Einar Rull" userId="f41f15b6-fe05-4a73-84ef-436a3b09138c" providerId="ADAL" clId="{B62604E4-9606-4DEC-99D0-DB3171E3F221}" dt="2018-09-19T12:33:36.029" v="3307" actId="20577"/>
          <ac:spMkLst>
            <pc:docMk/>
            <pc:sldMk cId="564907492" sldId="404"/>
            <ac:spMk id="3" creationId="{2CF94555-BE98-420E-AE23-D729927E35F8}"/>
          </ac:spMkLst>
        </pc:spChg>
      </pc:sldChg>
      <pc:sldChg chg="modSp">
        <pc:chgData name="Einar Rull" userId="f41f15b6-fe05-4a73-84ef-436a3b09138c" providerId="ADAL" clId="{B62604E4-9606-4DEC-99D0-DB3171E3F221}" dt="2018-09-19T08:07:53.561" v="511" actId="6549"/>
        <pc:sldMkLst>
          <pc:docMk/>
          <pc:sldMk cId="3834092499" sldId="405"/>
        </pc:sldMkLst>
        <pc:spChg chg="mod">
          <ac:chgData name="Einar Rull" userId="f41f15b6-fe05-4a73-84ef-436a3b09138c" providerId="ADAL" clId="{B62604E4-9606-4DEC-99D0-DB3171E3F221}" dt="2018-09-19T08:07:53.561" v="511" actId="6549"/>
          <ac:spMkLst>
            <pc:docMk/>
            <pc:sldMk cId="3834092499" sldId="405"/>
            <ac:spMk id="3" creationId="{00000000-0000-0000-0000-000000000000}"/>
          </ac:spMkLst>
        </pc:spChg>
      </pc:sldChg>
      <pc:sldChg chg="modSp ord">
        <pc:chgData name="Einar Rull" userId="f41f15b6-fe05-4a73-84ef-436a3b09138c" providerId="ADAL" clId="{B62604E4-9606-4DEC-99D0-DB3171E3F221}" dt="2018-09-23T09:39:23.676" v="3393" actId="20577"/>
        <pc:sldMkLst>
          <pc:docMk/>
          <pc:sldMk cId="3198916401" sldId="407"/>
        </pc:sldMkLst>
        <pc:spChg chg="mod">
          <ac:chgData name="Einar Rull" userId="f41f15b6-fe05-4a73-84ef-436a3b09138c" providerId="ADAL" clId="{B62604E4-9606-4DEC-99D0-DB3171E3F221}" dt="2018-09-23T09:39:23.676" v="3393" actId="20577"/>
          <ac:spMkLst>
            <pc:docMk/>
            <pc:sldMk cId="3198916401" sldId="407"/>
            <ac:spMk id="14" creationId="{A7D92204-CAC5-42D4-A10A-899012BE79A8}"/>
          </ac:spMkLst>
        </pc:spChg>
      </pc:sldChg>
      <pc:sldChg chg="modSp">
        <pc:chgData name="Einar Rull" userId="f41f15b6-fe05-4a73-84ef-436a3b09138c" providerId="ADAL" clId="{B62604E4-9606-4DEC-99D0-DB3171E3F221}" dt="2018-09-19T08:29:10.785" v="657" actId="5793"/>
        <pc:sldMkLst>
          <pc:docMk/>
          <pc:sldMk cId="3241726559" sldId="408"/>
        </pc:sldMkLst>
        <pc:spChg chg="mod">
          <ac:chgData name="Einar Rull" userId="f41f15b6-fe05-4a73-84ef-436a3b09138c" providerId="ADAL" clId="{B62604E4-9606-4DEC-99D0-DB3171E3F221}" dt="2018-09-19T08:29:10.785" v="657" actId="5793"/>
          <ac:spMkLst>
            <pc:docMk/>
            <pc:sldMk cId="3241726559" sldId="408"/>
            <ac:spMk id="3" creationId="{00000000-0000-0000-0000-000000000000}"/>
          </ac:spMkLst>
        </pc:spChg>
      </pc:sldChg>
      <pc:sldChg chg="ord">
        <pc:chgData name="Einar Rull" userId="f41f15b6-fe05-4a73-84ef-436a3b09138c" providerId="ADAL" clId="{B62604E4-9606-4DEC-99D0-DB3171E3F221}" dt="2018-09-18T10:13:13.653" v="2" actId="20577"/>
        <pc:sldMkLst>
          <pc:docMk/>
          <pc:sldMk cId="1823290785" sldId="410"/>
        </pc:sldMkLst>
      </pc:sldChg>
      <pc:sldChg chg="modSp">
        <pc:chgData name="Einar Rull" userId="f41f15b6-fe05-4a73-84ef-436a3b09138c" providerId="ADAL" clId="{B62604E4-9606-4DEC-99D0-DB3171E3F221}" dt="2018-09-19T07:57:42.797" v="369" actId="113"/>
        <pc:sldMkLst>
          <pc:docMk/>
          <pc:sldMk cId="2649720563" sldId="411"/>
        </pc:sldMkLst>
        <pc:spChg chg="mod">
          <ac:chgData name="Einar Rull" userId="f41f15b6-fe05-4a73-84ef-436a3b09138c" providerId="ADAL" clId="{B62604E4-9606-4DEC-99D0-DB3171E3F221}" dt="2018-09-19T07:57:42.797" v="369" actId="113"/>
          <ac:spMkLst>
            <pc:docMk/>
            <pc:sldMk cId="2649720563" sldId="411"/>
            <ac:spMk id="3" creationId="{FB9DC665-E98C-4667-8315-BB8DB5911852}"/>
          </ac:spMkLst>
        </pc:spChg>
      </pc:sldChg>
      <pc:sldChg chg="modSp ord">
        <pc:chgData name="Einar Rull" userId="f41f15b6-fe05-4a73-84ef-436a3b09138c" providerId="ADAL" clId="{B62604E4-9606-4DEC-99D0-DB3171E3F221}" dt="2018-09-19T09:05:52.226" v="1583" actId="20577"/>
        <pc:sldMkLst>
          <pc:docMk/>
          <pc:sldMk cId="2207294502" sldId="412"/>
        </pc:sldMkLst>
        <pc:spChg chg="mod">
          <ac:chgData name="Einar Rull" userId="f41f15b6-fe05-4a73-84ef-436a3b09138c" providerId="ADAL" clId="{B62604E4-9606-4DEC-99D0-DB3171E3F221}" dt="2018-09-19T09:05:52.226" v="1583" actId="20577"/>
          <ac:spMkLst>
            <pc:docMk/>
            <pc:sldMk cId="2207294502" sldId="412"/>
            <ac:spMk id="3" creationId="{B483BAE2-C7D9-44EF-BA35-64307ED551C1}"/>
          </ac:spMkLst>
        </pc:spChg>
      </pc:sldChg>
      <pc:sldChg chg="modSp ord">
        <pc:chgData name="Einar Rull" userId="f41f15b6-fe05-4a73-84ef-436a3b09138c" providerId="ADAL" clId="{B62604E4-9606-4DEC-99D0-DB3171E3F221}" dt="2018-09-26T12:45:17.269" v="3971" actId="20577"/>
        <pc:sldMkLst>
          <pc:docMk/>
          <pc:sldMk cId="2147961531" sldId="413"/>
        </pc:sldMkLst>
        <pc:spChg chg="mod">
          <ac:chgData name="Einar Rull" userId="f41f15b6-fe05-4a73-84ef-436a3b09138c" providerId="ADAL" clId="{B62604E4-9606-4DEC-99D0-DB3171E3F221}" dt="2018-09-26T12:45:17.269" v="3971" actId="20577"/>
          <ac:spMkLst>
            <pc:docMk/>
            <pc:sldMk cId="2147961531" sldId="413"/>
            <ac:spMk id="3" creationId="{6BC04020-F64F-43BB-83C7-1FA8EB02C7D0}"/>
          </ac:spMkLst>
        </pc:spChg>
      </pc:sldChg>
      <pc:sldChg chg="modSp">
        <pc:chgData name="Einar Rull" userId="f41f15b6-fe05-4a73-84ef-436a3b09138c" providerId="ADAL" clId="{B62604E4-9606-4DEC-99D0-DB3171E3F221}" dt="2018-09-23T09:59:10.900" v="3512" actId="20577"/>
        <pc:sldMkLst>
          <pc:docMk/>
          <pc:sldMk cId="2159563225" sldId="414"/>
        </pc:sldMkLst>
        <pc:spChg chg="mod">
          <ac:chgData name="Einar Rull" userId="f41f15b6-fe05-4a73-84ef-436a3b09138c" providerId="ADAL" clId="{B62604E4-9606-4DEC-99D0-DB3171E3F221}" dt="2018-09-23T09:59:10.900" v="3512" actId="20577"/>
          <ac:spMkLst>
            <pc:docMk/>
            <pc:sldMk cId="2159563225" sldId="414"/>
            <ac:spMk id="3" creationId="{797B79A7-53DC-4019-988C-31207FD754CC}"/>
          </ac:spMkLst>
        </pc:spChg>
      </pc:sldChg>
      <pc:sldChg chg="modSp">
        <pc:chgData name="Einar Rull" userId="f41f15b6-fe05-4a73-84ef-436a3b09138c" providerId="ADAL" clId="{B62604E4-9606-4DEC-99D0-DB3171E3F221}" dt="2018-09-23T09:58:02.868" v="3454" actId="20577"/>
        <pc:sldMkLst>
          <pc:docMk/>
          <pc:sldMk cId="3139993855" sldId="415"/>
        </pc:sldMkLst>
        <pc:spChg chg="mod">
          <ac:chgData name="Einar Rull" userId="f41f15b6-fe05-4a73-84ef-436a3b09138c" providerId="ADAL" clId="{B62604E4-9606-4DEC-99D0-DB3171E3F221}" dt="2018-09-23T09:58:02.868" v="3454" actId="20577"/>
          <ac:spMkLst>
            <pc:docMk/>
            <pc:sldMk cId="3139993855" sldId="415"/>
            <ac:spMk id="4" creationId="{2EC420E0-7540-4EA8-88DA-FFAC887FC5E2}"/>
          </ac:spMkLst>
        </pc:spChg>
      </pc:sldChg>
      <pc:sldChg chg="modSp">
        <pc:chgData name="Einar Rull" userId="f41f15b6-fe05-4a73-84ef-436a3b09138c" providerId="ADAL" clId="{B62604E4-9606-4DEC-99D0-DB3171E3F221}" dt="2018-09-19T09:20:47.371" v="1948" actId="113"/>
        <pc:sldMkLst>
          <pc:docMk/>
          <pc:sldMk cId="487004428" sldId="416"/>
        </pc:sldMkLst>
        <pc:spChg chg="mod">
          <ac:chgData name="Einar Rull" userId="f41f15b6-fe05-4a73-84ef-436a3b09138c" providerId="ADAL" clId="{B62604E4-9606-4DEC-99D0-DB3171E3F221}" dt="2018-09-19T09:20:47.371" v="1948" actId="113"/>
          <ac:spMkLst>
            <pc:docMk/>
            <pc:sldMk cId="487004428" sldId="416"/>
            <ac:spMk id="4" creationId="{304513F0-9863-4095-ACF4-0505E5FB2893}"/>
          </ac:spMkLst>
        </pc:spChg>
      </pc:sldChg>
      <pc:sldChg chg="modSp">
        <pc:chgData name="Einar Rull" userId="f41f15b6-fe05-4a73-84ef-436a3b09138c" providerId="ADAL" clId="{B62604E4-9606-4DEC-99D0-DB3171E3F221}" dt="2018-09-19T09:22:22.219" v="1965" actId="20577"/>
        <pc:sldMkLst>
          <pc:docMk/>
          <pc:sldMk cId="1783655969" sldId="417"/>
        </pc:sldMkLst>
        <pc:spChg chg="mod">
          <ac:chgData name="Einar Rull" userId="f41f15b6-fe05-4a73-84ef-436a3b09138c" providerId="ADAL" clId="{B62604E4-9606-4DEC-99D0-DB3171E3F221}" dt="2018-09-19T09:22:22.219" v="1965" actId="20577"/>
          <ac:spMkLst>
            <pc:docMk/>
            <pc:sldMk cId="1783655969" sldId="417"/>
            <ac:spMk id="3" creationId="{E882854A-4140-4022-8715-2201557E7AE0}"/>
          </ac:spMkLst>
        </pc:spChg>
      </pc:sldChg>
      <pc:sldChg chg="modSp ord">
        <pc:chgData name="Einar Rull" userId="f41f15b6-fe05-4a73-84ef-436a3b09138c" providerId="ADAL" clId="{B62604E4-9606-4DEC-99D0-DB3171E3F221}" dt="2018-09-23T09:52:47.106" v="3432" actId="20577"/>
        <pc:sldMkLst>
          <pc:docMk/>
          <pc:sldMk cId="4226658727" sldId="418"/>
        </pc:sldMkLst>
        <pc:spChg chg="mod">
          <ac:chgData name="Einar Rull" userId="f41f15b6-fe05-4a73-84ef-436a3b09138c" providerId="ADAL" clId="{B62604E4-9606-4DEC-99D0-DB3171E3F221}" dt="2018-09-23T09:52:47.106" v="3432" actId="20577"/>
          <ac:spMkLst>
            <pc:docMk/>
            <pc:sldMk cId="4226658727" sldId="418"/>
            <ac:spMk id="3" creationId="{4806CB07-407F-46E2-B9E2-3E862FD9EC67}"/>
          </ac:spMkLst>
        </pc:spChg>
      </pc:sldChg>
      <pc:sldChg chg="addSp modSp">
        <pc:chgData name="Einar Rull" userId="f41f15b6-fe05-4a73-84ef-436a3b09138c" providerId="ADAL" clId="{B62604E4-9606-4DEC-99D0-DB3171E3F221}" dt="2018-09-19T09:35:42.756" v="2569" actId="20577"/>
        <pc:sldMkLst>
          <pc:docMk/>
          <pc:sldMk cId="4218666528" sldId="419"/>
        </pc:sldMkLst>
        <pc:spChg chg="mod">
          <ac:chgData name="Einar Rull" userId="f41f15b6-fe05-4a73-84ef-436a3b09138c" providerId="ADAL" clId="{B62604E4-9606-4DEC-99D0-DB3171E3F221}" dt="2018-09-19T09:35:42.756" v="2569" actId="20577"/>
          <ac:spMkLst>
            <pc:docMk/>
            <pc:sldMk cId="4218666528" sldId="419"/>
            <ac:spMk id="3" creationId="{17D7076F-04CE-44A1-9E33-0E4D8A4C819E}"/>
          </ac:spMkLst>
        </pc:spChg>
        <pc:picChg chg="add mod">
          <ac:chgData name="Einar Rull" userId="f41f15b6-fe05-4a73-84ef-436a3b09138c" providerId="ADAL" clId="{B62604E4-9606-4DEC-99D0-DB3171E3F221}" dt="2018-09-19T09:25:19.829" v="1968" actId="1076"/>
          <ac:picMkLst>
            <pc:docMk/>
            <pc:sldMk cId="4218666528" sldId="419"/>
            <ac:picMk id="5" creationId="{E0649121-175E-41EE-90BB-52969A4701E1}"/>
          </ac:picMkLst>
        </pc:picChg>
      </pc:sldChg>
      <pc:sldChg chg="addSp modSp">
        <pc:chgData name="Einar Rull" userId="f41f15b6-fe05-4a73-84ef-436a3b09138c" providerId="ADAL" clId="{B62604E4-9606-4DEC-99D0-DB3171E3F221}" dt="2018-09-19T09:26:15.419" v="1973" actId="1076"/>
        <pc:sldMkLst>
          <pc:docMk/>
          <pc:sldMk cId="649926633" sldId="420"/>
        </pc:sldMkLst>
        <pc:picChg chg="add mod">
          <ac:chgData name="Einar Rull" userId="f41f15b6-fe05-4a73-84ef-436a3b09138c" providerId="ADAL" clId="{B62604E4-9606-4DEC-99D0-DB3171E3F221}" dt="2018-09-19T09:26:15.419" v="1973" actId="1076"/>
          <ac:picMkLst>
            <pc:docMk/>
            <pc:sldMk cId="649926633" sldId="420"/>
            <ac:picMk id="5" creationId="{EE7ECC00-D284-4791-98C0-DD0FBCA506BA}"/>
          </ac:picMkLst>
        </pc:picChg>
      </pc:sldChg>
      <pc:sldChg chg="addSp modSp">
        <pc:chgData name="Einar Rull" userId="f41f15b6-fe05-4a73-84ef-436a3b09138c" providerId="ADAL" clId="{B62604E4-9606-4DEC-99D0-DB3171E3F221}" dt="2018-09-19T09:45:42.146" v="3098" actId="6549"/>
        <pc:sldMkLst>
          <pc:docMk/>
          <pc:sldMk cId="3068994317" sldId="421"/>
        </pc:sldMkLst>
        <pc:spChg chg="mod">
          <ac:chgData name="Einar Rull" userId="f41f15b6-fe05-4a73-84ef-436a3b09138c" providerId="ADAL" clId="{B62604E4-9606-4DEC-99D0-DB3171E3F221}" dt="2018-09-19T09:45:42.146" v="3098" actId="6549"/>
          <ac:spMkLst>
            <pc:docMk/>
            <pc:sldMk cId="3068994317" sldId="421"/>
            <ac:spMk id="3" creationId="{85B4CA5B-5582-4F2C-942D-F67BDD2AEDB9}"/>
          </ac:spMkLst>
        </pc:spChg>
        <pc:picChg chg="add mod">
          <ac:chgData name="Einar Rull" userId="f41f15b6-fe05-4a73-84ef-436a3b09138c" providerId="ADAL" clId="{B62604E4-9606-4DEC-99D0-DB3171E3F221}" dt="2018-09-19T09:43:42.605" v="3039" actId="1076"/>
          <ac:picMkLst>
            <pc:docMk/>
            <pc:sldMk cId="3068994317" sldId="421"/>
            <ac:picMk id="5" creationId="{5E59CDCB-D396-4292-922C-F6FD356C2309}"/>
          </ac:picMkLst>
        </pc:picChg>
      </pc:sldChg>
      <pc:sldChg chg="addSp delSp modSp">
        <pc:chgData name="Einar Rull" userId="f41f15b6-fe05-4a73-84ef-436a3b09138c" providerId="ADAL" clId="{B62604E4-9606-4DEC-99D0-DB3171E3F221}" dt="2018-09-19T09:51:38.932" v="3113" actId="1076"/>
        <pc:sldMkLst>
          <pc:docMk/>
          <pc:sldMk cId="1863863138" sldId="422"/>
        </pc:sldMkLst>
        <pc:spChg chg="mod">
          <ac:chgData name="Einar Rull" userId="f41f15b6-fe05-4a73-84ef-436a3b09138c" providerId="ADAL" clId="{B62604E4-9606-4DEC-99D0-DB3171E3F221}" dt="2018-09-19T09:51:30.916" v="3112" actId="207"/>
          <ac:spMkLst>
            <pc:docMk/>
            <pc:sldMk cId="1863863138" sldId="422"/>
            <ac:spMk id="3" creationId="{C20C4D7B-9CE7-4E52-8806-2547BE949103}"/>
          </ac:spMkLst>
        </pc:spChg>
        <pc:picChg chg="add del mod">
          <ac:chgData name="Einar Rull" userId="f41f15b6-fe05-4a73-84ef-436a3b09138c" providerId="ADAL" clId="{B62604E4-9606-4DEC-99D0-DB3171E3F221}" dt="2018-09-19T09:50:26.604" v="3105" actId="478"/>
          <ac:picMkLst>
            <pc:docMk/>
            <pc:sldMk cId="1863863138" sldId="422"/>
            <ac:picMk id="5" creationId="{9ADBF30C-39E1-4C62-B886-5DA9182544E2}"/>
          </ac:picMkLst>
        </pc:picChg>
        <pc:picChg chg="add mod">
          <ac:chgData name="Einar Rull" userId="f41f15b6-fe05-4a73-84ef-436a3b09138c" providerId="ADAL" clId="{B62604E4-9606-4DEC-99D0-DB3171E3F221}" dt="2018-09-19T09:51:38.932" v="3113" actId="1076"/>
          <ac:picMkLst>
            <pc:docMk/>
            <pc:sldMk cId="1863863138" sldId="422"/>
            <ac:picMk id="1026" creationId="{29DB25DC-72C1-4290-B3EC-80297BEA6D5C}"/>
          </ac:picMkLst>
        </pc:picChg>
      </pc:sldChg>
      <pc:sldChg chg="modSp">
        <pc:chgData name="Einar Rull" userId="f41f15b6-fe05-4a73-84ef-436a3b09138c" providerId="ADAL" clId="{B62604E4-9606-4DEC-99D0-DB3171E3F221}" dt="2018-09-23T10:13:04.800" v="3560" actId="20577"/>
        <pc:sldMkLst>
          <pc:docMk/>
          <pc:sldMk cId="1055139007" sldId="423"/>
        </pc:sldMkLst>
        <pc:spChg chg="mod">
          <ac:chgData name="Einar Rull" userId="f41f15b6-fe05-4a73-84ef-436a3b09138c" providerId="ADAL" clId="{B62604E4-9606-4DEC-99D0-DB3171E3F221}" dt="2018-09-23T10:13:04.800" v="3560" actId="20577"/>
          <ac:spMkLst>
            <pc:docMk/>
            <pc:sldMk cId="1055139007" sldId="423"/>
            <ac:spMk id="3" creationId="{91EB524C-4EAE-4A5D-A33C-A39B72C32A04}"/>
          </ac:spMkLst>
        </pc:spChg>
      </pc:sldChg>
      <pc:sldChg chg="modSp">
        <pc:chgData name="Einar Rull" userId="f41f15b6-fe05-4a73-84ef-436a3b09138c" providerId="ADAL" clId="{B62604E4-9606-4DEC-99D0-DB3171E3F221}" dt="2018-09-19T09:56:08.757" v="3270" actId="27636"/>
        <pc:sldMkLst>
          <pc:docMk/>
          <pc:sldMk cId="1043493963" sldId="424"/>
        </pc:sldMkLst>
        <pc:spChg chg="mod">
          <ac:chgData name="Einar Rull" userId="f41f15b6-fe05-4a73-84ef-436a3b09138c" providerId="ADAL" clId="{B62604E4-9606-4DEC-99D0-DB3171E3F221}" dt="2018-09-19T09:53:58.477" v="3186" actId="20577"/>
          <ac:spMkLst>
            <pc:docMk/>
            <pc:sldMk cId="1043493963" sldId="424"/>
            <ac:spMk id="2" creationId="{C0770573-22E6-49DE-B1B3-47631441AF81}"/>
          </ac:spMkLst>
        </pc:spChg>
        <pc:spChg chg="mod">
          <ac:chgData name="Einar Rull" userId="f41f15b6-fe05-4a73-84ef-436a3b09138c" providerId="ADAL" clId="{B62604E4-9606-4DEC-99D0-DB3171E3F221}" dt="2018-09-19T09:56:08.757" v="3270" actId="27636"/>
          <ac:spMkLst>
            <pc:docMk/>
            <pc:sldMk cId="1043493963" sldId="424"/>
            <ac:spMk id="3" creationId="{BFE474C5-A970-41B9-B451-DD74B7D01915}"/>
          </ac:spMkLst>
        </pc:spChg>
      </pc:sldChg>
      <pc:sldChg chg="addSp delSp modSp add">
        <pc:chgData name="Einar Rull" userId="f41f15b6-fe05-4a73-84ef-436a3b09138c" providerId="ADAL" clId="{B62604E4-9606-4DEC-99D0-DB3171E3F221}" dt="2018-09-26T11:47:48.242" v="3860" actId="14100"/>
        <pc:sldMkLst>
          <pc:docMk/>
          <pc:sldMk cId="1929834774" sldId="425"/>
        </pc:sldMkLst>
        <pc:spChg chg="add del mod">
          <ac:chgData name="Einar Rull" userId="f41f15b6-fe05-4a73-84ef-436a3b09138c" providerId="ADAL" clId="{B62604E4-9606-4DEC-99D0-DB3171E3F221}" dt="2018-09-26T11:47:39.078" v="3858" actId="14100"/>
          <ac:spMkLst>
            <pc:docMk/>
            <pc:sldMk cId="1929834774" sldId="425"/>
            <ac:spMk id="11" creationId="{EAAD9381-4B6E-4C2C-A3BB-371149CB02DB}"/>
          </ac:spMkLst>
        </pc:spChg>
        <pc:spChg chg="add del mod">
          <ac:chgData name="Einar Rull" userId="f41f15b6-fe05-4a73-84ef-436a3b09138c" providerId="ADAL" clId="{B62604E4-9606-4DEC-99D0-DB3171E3F221}" dt="2018-09-26T11:47:20.475" v="3856" actId="14100"/>
          <ac:spMkLst>
            <pc:docMk/>
            <pc:sldMk cId="1929834774" sldId="425"/>
            <ac:spMk id="12" creationId="{29AD2A9E-504B-4556-A910-E03788D14078}"/>
          </ac:spMkLst>
        </pc:spChg>
        <pc:picChg chg="del">
          <ac:chgData name="Einar Rull" userId="f41f15b6-fe05-4a73-84ef-436a3b09138c" providerId="ADAL" clId="{B62604E4-9606-4DEC-99D0-DB3171E3F221}" dt="2018-09-26T11:46:18.072" v="3854" actId="478"/>
          <ac:picMkLst>
            <pc:docMk/>
            <pc:sldMk cId="1929834774" sldId="425"/>
            <ac:picMk id="5" creationId="{5BE09CFB-60E1-4270-B675-003882F9CF78}"/>
          </ac:picMkLst>
        </pc:picChg>
        <pc:picChg chg="add mod">
          <ac:chgData name="Einar Rull" userId="f41f15b6-fe05-4a73-84ef-436a3b09138c" providerId="ADAL" clId="{B62604E4-9606-4DEC-99D0-DB3171E3F221}" dt="2018-09-26T11:47:48.242" v="3860" actId="14100"/>
          <ac:picMkLst>
            <pc:docMk/>
            <pc:sldMk cId="1929834774" sldId="425"/>
            <ac:picMk id="13" creationId="{92ADFFE7-4E13-4796-A3E4-529238B8CA08}"/>
          </ac:picMkLst>
        </pc:picChg>
      </pc:sldChg>
      <pc:sldChg chg="modSp add">
        <pc:chgData name="Einar Rull" userId="f41f15b6-fe05-4a73-84ef-436a3b09138c" providerId="ADAL" clId="{B62604E4-9606-4DEC-99D0-DB3171E3F221}" dt="2018-09-23T10:06:58.076" v="3540" actId="6549"/>
        <pc:sldMkLst>
          <pc:docMk/>
          <pc:sldMk cId="1094604473" sldId="426"/>
        </pc:sldMkLst>
        <pc:spChg chg="mod">
          <ac:chgData name="Einar Rull" userId="f41f15b6-fe05-4a73-84ef-436a3b09138c" providerId="ADAL" clId="{B62604E4-9606-4DEC-99D0-DB3171E3F221}" dt="2018-09-19T09:27:26.136" v="1983" actId="20577"/>
          <ac:spMkLst>
            <pc:docMk/>
            <pc:sldMk cId="1094604473" sldId="426"/>
            <ac:spMk id="2" creationId="{6A160231-7C61-4198-A514-82D89F2987E0}"/>
          </ac:spMkLst>
        </pc:spChg>
        <pc:spChg chg="mod">
          <ac:chgData name="Einar Rull" userId="f41f15b6-fe05-4a73-84ef-436a3b09138c" providerId="ADAL" clId="{B62604E4-9606-4DEC-99D0-DB3171E3F221}" dt="2018-09-23T10:06:58.076" v="3540" actId="6549"/>
          <ac:spMkLst>
            <pc:docMk/>
            <pc:sldMk cId="1094604473" sldId="426"/>
            <ac:spMk id="3" creationId="{17D7076F-04CE-44A1-9E33-0E4D8A4C819E}"/>
          </ac:spMkLst>
        </pc:spChg>
      </pc:sldChg>
      <pc:sldChg chg="modSp add">
        <pc:chgData name="Einar Rull" userId="f41f15b6-fe05-4a73-84ef-436a3b09138c" providerId="ADAL" clId="{B62604E4-9606-4DEC-99D0-DB3171E3F221}" dt="2018-09-19T09:42:52.086" v="3035" actId="20577"/>
        <pc:sldMkLst>
          <pc:docMk/>
          <pc:sldMk cId="1353476603" sldId="427"/>
        </pc:sldMkLst>
        <pc:spChg chg="mod">
          <ac:chgData name="Einar Rull" userId="f41f15b6-fe05-4a73-84ef-436a3b09138c" providerId="ADAL" clId="{B62604E4-9606-4DEC-99D0-DB3171E3F221}" dt="2018-09-19T09:38:22.628" v="2726" actId="6549"/>
          <ac:spMkLst>
            <pc:docMk/>
            <pc:sldMk cId="1353476603" sldId="427"/>
            <ac:spMk id="2" creationId="{6A160231-7C61-4198-A514-82D89F2987E0}"/>
          </ac:spMkLst>
        </pc:spChg>
        <pc:spChg chg="mod">
          <ac:chgData name="Einar Rull" userId="f41f15b6-fe05-4a73-84ef-436a3b09138c" providerId="ADAL" clId="{B62604E4-9606-4DEC-99D0-DB3171E3F221}" dt="2018-09-19T09:42:52.086" v="3035" actId="20577"/>
          <ac:spMkLst>
            <pc:docMk/>
            <pc:sldMk cId="1353476603" sldId="427"/>
            <ac:spMk id="3" creationId="{17D7076F-04CE-44A1-9E33-0E4D8A4C819E}"/>
          </ac:spMkLst>
        </pc:spChg>
      </pc:sldChg>
      <pc:sldChg chg="addSp modSp add ord">
        <pc:chgData name="Einar Rull" userId="f41f15b6-fe05-4a73-84ef-436a3b09138c" providerId="ADAL" clId="{B62604E4-9606-4DEC-99D0-DB3171E3F221}" dt="2018-09-26T11:52:57.169" v="3897" actId="13926"/>
        <pc:sldMkLst>
          <pc:docMk/>
          <pc:sldMk cId="1245305529" sldId="428"/>
        </pc:sldMkLst>
        <pc:spChg chg="mod">
          <ac:chgData name="Einar Rull" userId="f41f15b6-fe05-4a73-84ef-436a3b09138c" providerId="ADAL" clId="{B62604E4-9606-4DEC-99D0-DB3171E3F221}" dt="2018-09-25T05:31:12.325" v="3569" actId="20577"/>
          <ac:spMkLst>
            <pc:docMk/>
            <pc:sldMk cId="1245305529" sldId="428"/>
            <ac:spMk id="2" creationId="{9D2931C5-90F2-4BE4-ADDB-40C90E91925A}"/>
          </ac:spMkLst>
        </pc:spChg>
        <pc:spChg chg="mod">
          <ac:chgData name="Einar Rull" userId="f41f15b6-fe05-4a73-84ef-436a3b09138c" providerId="ADAL" clId="{B62604E4-9606-4DEC-99D0-DB3171E3F221}" dt="2018-09-26T11:52:57.169" v="3897" actId="13926"/>
          <ac:spMkLst>
            <pc:docMk/>
            <pc:sldMk cId="1245305529" sldId="428"/>
            <ac:spMk id="3" creationId="{C84E0D7D-6CE7-49FC-9BAC-348E08CD0EE9}"/>
          </ac:spMkLst>
        </pc:spChg>
        <pc:picChg chg="add mod">
          <ac:chgData name="Einar Rull" userId="f41f15b6-fe05-4a73-84ef-436a3b09138c" providerId="ADAL" clId="{B62604E4-9606-4DEC-99D0-DB3171E3F221}" dt="2018-09-25T05:37:12.577" v="3806" actId="1076"/>
          <ac:picMkLst>
            <pc:docMk/>
            <pc:sldMk cId="1245305529" sldId="428"/>
            <ac:picMk id="1026" creationId="{A37D6E13-DADC-41F4-8659-AD7BFA18226B}"/>
          </ac:picMkLst>
        </pc:picChg>
      </pc:sldChg>
      <pc:sldChg chg="addSp delSp modSp add">
        <pc:chgData name="Einar Rull" userId="f41f15b6-fe05-4a73-84ef-436a3b09138c" providerId="ADAL" clId="{B62604E4-9606-4DEC-99D0-DB3171E3F221}" dt="2018-09-25T05:37:27.794" v="3807" actId="1076"/>
        <pc:sldMkLst>
          <pc:docMk/>
          <pc:sldMk cId="925419290" sldId="429"/>
        </pc:sldMkLst>
        <pc:spChg chg="mod">
          <ac:chgData name="Einar Rull" userId="f41f15b6-fe05-4a73-84ef-436a3b09138c" providerId="ADAL" clId="{B62604E4-9606-4DEC-99D0-DB3171E3F221}" dt="2018-09-25T05:34:42.170" v="3803" actId="20577"/>
          <ac:spMkLst>
            <pc:docMk/>
            <pc:sldMk cId="925419290" sldId="429"/>
            <ac:spMk id="2" creationId="{86DD8BC3-4079-41CD-B205-45DEEA085802}"/>
          </ac:spMkLst>
        </pc:spChg>
        <pc:spChg chg="add del">
          <ac:chgData name="Einar Rull" userId="f41f15b6-fe05-4a73-84ef-436a3b09138c" providerId="ADAL" clId="{B62604E4-9606-4DEC-99D0-DB3171E3F221}" dt="2018-09-25T05:34:28.238" v="3780" actId="1076"/>
          <ac:spMkLst>
            <pc:docMk/>
            <pc:sldMk cId="925419290" sldId="429"/>
            <ac:spMk id="3" creationId="{49AA652A-7E00-4340-B07E-0988C4994F53}"/>
          </ac:spMkLst>
        </pc:spChg>
        <pc:picChg chg="add del mod">
          <ac:chgData name="Einar Rull" userId="f41f15b6-fe05-4a73-84ef-436a3b09138c" providerId="ADAL" clId="{B62604E4-9606-4DEC-99D0-DB3171E3F221}" dt="2018-09-25T05:34:28.185" v="3779" actId="1076"/>
          <ac:picMkLst>
            <pc:docMk/>
            <pc:sldMk cId="925419290" sldId="429"/>
            <ac:picMk id="5" creationId="{36961300-71D0-458C-B90E-C0E2E318F596}"/>
          </ac:picMkLst>
        </pc:picChg>
        <pc:picChg chg="add mod">
          <ac:chgData name="Einar Rull" userId="f41f15b6-fe05-4a73-84ef-436a3b09138c" providerId="ADAL" clId="{B62604E4-9606-4DEC-99D0-DB3171E3F221}" dt="2018-09-25T05:37:27.794" v="3807" actId="1076"/>
          <ac:picMkLst>
            <pc:docMk/>
            <pc:sldMk cId="925419290" sldId="429"/>
            <ac:picMk id="6" creationId="{D54170E9-7FB3-4770-9AE2-7CBBFE15A76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gunda.tire\Downloads\joonised%20voldiku%20jaok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a:t>
            </a:r>
            <a:r>
              <a:rPr lang="et-EE"/>
              <a:t>oficiency levels in science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barChart>
        <c:barDir val="col"/>
        <c:grouping val="clustered"/>
        <c:varyColors val="0"/>
        <c:ser>
          <c:idx val="0"/>
          <c:order val="0"/>
          <c:tx>
            <c:strRef>
              <c:f>'[joonised voldiku jaoks.xlsx]Leht4'!$A$3</c:f>
              <c:strCache>
                <c:ptCount val="1"/>
                <c:pt idx="0">
                  <c:v>2006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'[joonised voldiku jaoks.xlsx]Leht4'!$B$2:$G$2</c:f>
              <c:numCache>
                <c:formatCode>General</c:formatCode>
                <c:ptCount val="6"/>
                <c:pt idx="0">
                  <c:v>1</c:v>
                </c:pt>
                <c:pt idx="1">
                  <c:v>2</c:v>
                </c:pt>
                <c:pt idx="2">
                  <c:v>3</c:v>
                </c:pt>
                <c:pt idx="3">
                  <c:v>4</c:v>
                </c:pt>
                <c:pt idx="4">
                  <c:v>5</c:v>
                </c:pt>
                <c:pt idx="5">
                  <c:v>6</c:v>
                </c:pt>
              </c:numCache>
            </c:numRef>
          </c:cat>
          <c:val>
            <c:numRef>
              <c:f>'[joonised voldiku jaoks.xlsx]Leht4'!$B$3:$G$3</c:f>
              <c:numCache>
                <c:formatCode>General</c:formatCode>
                <c:ptCount val="6"/>
                <c:pt idx="0">
                  <c:v>7.7</c:v>
                </c:pt>
                <c:pt idx="1">
                  <c:v>21</c:v>
                </c:pt>
                <c:pt idx="2">
                  <c:v>33.700000000000003</c:v>
                </c:pt>
                <c:pt idx="3">
                  <c:v>26.2</c:v>
                </c:pt>
                <c:pt idx="4">
                  <c:v>10.1</c:v>
                </c:pt>
                <c:pt idx="5">
                  <c:v>1.4</c:v>
                </c:pt>
              </c:numCache>
            </c:numRef>
          </c:val>
          <c:extLst>
            <c:ext xmlns:c16="http://schemas.microsoft.com/office/drawing/2014/chart" uri="{C3380CC4-5D6E-409C-BE32-E72D297353CC}">
              <c16:uniqueId val="{00000000-FE7E-4E01-9FD5-12834BD76257}"/>
            </c:ext>
          </c:extLst>
        </c:ser>
        <c:ser>
          <c:idx val="1"/>
          <c:order val="1"/>
          <c:tx>
            <c:strRef>
              <c:f>'[joonised voldiku jaoks.xlsx]Leht4'!$A$4</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'[joonised voldiku jaoks.xlsx]Leht4'!$B$2:$G$2</c:f>
              <c:numCache>
                <c:formatCode>General</c:formatCode>
                <c:ptCount val="6"/>
                <c:pt idx="0">
                  <c:v>1</c:v>
                </c:pt>
                <c:pt idx="1">
                  <c:v>2</c:v>
                </c:pt>
                <c:pt idx="2">
                  <c:v>3</c:v>
                </c:pt>
                <c:pt idx="3">
                  <c:v>4</c:v>
                </c:pt>
                <c:pt idx="4">
                  <c:v>5</c:v>
                </c:pt>
                <c:pt idx="5">
                  <c:v>6</c:v>
                </c:pt>
              </c:numCache>
            </c:numRef>
          </c:cat>
          <c:val>
            <c:numRef>
              <c:f>'[joonised voldiku jaoks.xlsx]Leht4'!$B$4:$G$4</c:f>
              <c:numCache>
                <c:formatCode>General</c:formatCode>
                <c:ptCount val="6"/>
                <c:pt idx="0">
                  <c:v>8.8000000000000007</c:v>
                </c:pt>
                <c:pt idx="1">
                  <c:v>20.100000000000001</c:v>
                </c:pt>
                <c:pt idx="2">
                  <c:v>30.7</c:v>
                </c:pt>
                <c:pt idx="3">
                  <c:v>26.9</c:v>
                </c:pt>
                <c:pt idx="4">
                  <c:v>11.6</c:v>
                </c:pt>
                <c:pt idx="5">
                  <c:v>1.9</c:v>
                </c:pt>
              </c:numCache>
            </c:numRef>
          </c:val>
          <c:extLst>
            <c:ext xmlns:c16="http://schemas.microsoft.com/office/drawing/2014/chart" uri="{C3380CC4-5D6E-409C-BE32-E72D297353CC}">
              <c16:uniqueId val="{00000001-FE7E-4E01-9FD5-12834BD76257}"/>
            </c:ext>
          </c:extLst>
        </c:ser>
        <c:dLbls>
          <c:showLegendKey val="0"/>
          <c:showVal val="0"/>
          <c:showCatName val="0"/>
          <c:showSerName val="0"/>
          <c:showPercent val="0"/>
          <c:showBubbleSize val="0"/>
        </c:dLbls>
        <c:gapWidth val="219"/>
        <c:overlap val="-27"/>
        <c:axId val="458690592"/>
        <c:axId val="458688624"/>
      </c:barChart>
      <c:catAx>
        <c:axId val="45869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458688624"/>
        <c:crosses val="autoZero"/>
        <c:auto val="1"/>
        <c:lblAlgn val="ctr"/>
        <c:lblOffset val="100"/>
        <c:noMultiLvlLbl val="0"/>
      </c:catAx>
      <c:valAx>
        <c:axId val="458688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458690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F5BCCF-1CCE-4258-8A61-A64E542A7C9E}" type="datetimeFigureOut">
              <a:rPr lang="et-EE" smtClean="0"/>
              <a:t>05.10.2018</a:t>
            </a:fld>
            <a:endParaRPr lang="et-EE"/>
          </a:p>
        </p:txBody>
      </p:sp>
      <p:sp>
        <p:nvSpPr>
          <p:cNvPr id="4" name="Jaluse kohatäid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3C5F3-6630-4149-B10C-E18A49503A8A}" type="slidenum">
              <a:rPr lang="et-EE" smtClean="0"/>
              <a:t>‹#›</a:t>
            </a:fld>
            <a:endParaRPr lang="et-EE"/>
          </a:p>
        </p:txBody>
      </p:sp>
    </p:spTree>
    <p:extLst>
      <p:ext uri="{BB962C8B-B14F-4D97-AF65-F5344CB8AC3E}">
        <p14:creationId xmlns:p14="http://schemas.microsoft.com/office/powerpoint/2010/main" val="387935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68660C-D606-4A92-9891-9D742C6DFF22}" type="datetimeFigureOut">
              <a:rPr lang="et-EE" smtClean="0"/>
              <a:t>05.10.2018</a:t>
            </a:fld>
            <a:endParaRPr lang="et-EE"/>
          </a:p>
        </p:txBody>
      </p:sp>
      <p:sp>
        <p:nvSpPr>
          <p:cNvPr id="4" name="Slaidi pildi kohatäide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7ABD5-82DB-483E-B5BC-412A2A4FE33E}" type="slidenum">
              <a:rPr lang="et-EE" smtClean="0"/>
              <a:t>‹#›</a:t>
            </a:fld>
            <a:endParaRPr lang="et-EE"/>
          </a:p>
        </p:txBody>
      </p:sp>
    </p:spTree>
    <p:extLst>
      <p:ext uri="{BB962C8B-B14F-4D97-AF65-F5344CB8AC3E}">
        <p14:creationId xmlns:p14="http://schemas.microsoft.com/office/powerpoint/2010/main" val="389717157"/>
      </p:ext>
    </p:extLst>
  </p:cSld>
  <p:clrMap bg1="lt1" tx1="dk1" bg2="lt2" tx2="dk2" accent1="accent1" accent2="accent2" accent3="accent3" accent4="accent4" accent5="accent5" accent6="accent6" hlink="hlink" folHlink="folHlink"/>
  <p:notesStyle>
    <a:lvl1pPr marL="0" algn="l" defTabSz="1072866" rtl="0" eaLnBrk="1" latinLnBrk="0" hangingPunct="1">
      <a:defRPr sz="1400" kern="1200">
        <a:solidFill>
          <a:schemeClr val="tx1"/>
        </a:solidFill>
        <a:latin typeface="+mn-lt"/>
        <a:ea typeface="+mn-ea"/>
        <a:cs typeface="+mn-cs"/>
      </a:defRPr>
    </a:lvl1pPr>
    <a:lvl2pPr marL="536433" algn="l" defTabSz="1072866" rtl="0" eaLnBrk="1" latinLnBrk="0" hangingPunct="1">
      <a:defRPr sz="1400" kern="1200">
        <a:solidFill>
          <a:schemeClr val="tx1"/>
        </a:solidFill>
        <a:latin typeface="+mn-lt"/>
        <a:ea typeface="+mn-ea"/>
        <a:cs typeface="+mn-cs"/>
      </a:defRPr>
    </a:lvl2pPr>
    <a:lvl3pPr marL="1072866" algn="l" defTabSz="1072866" rtl="0" eaLnBrk="1" latinLnBrk="0" hangingPunct="1">
      <a:defRPr sz="1400" kern="1200">
        <a:solidFill>
          <a:schemeClr val="tx1"/>
        </a:solidFill>
        <a:latin typeface="+mn-lt"/>
        <a:ea typeface="+mn-ea"/>
        <a:cs typeface="+mn-cs"/>
      </a:defRPr>
    </a:lvl3pPr>
    <a:lvl4pPr marL="1609298" algn="l" defTabSz="1072866" rtl="0" eaLnBrk="1" latinLnBrk="0" hangingPunct="1">
      <a:defRPr sz="1400" kern="1200">
        <a:solidFill>
          <a:schemeClr val="tx1"/>
        </a:solidFill>
        <a:latin typeface="+mn-lt"/>
        <a:ea typeface="+mn-ea"/>
        <a:cs typeface="+mn-cs"/>
      </a:defRPr>
    </a:lvl4pPr>
    <a:lvl5pPr marL="2145731" algn="l" defTabSz="1072866" rtl="0" eaLnBrk="1" latinLnBrk="0" hangingPunct="1">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Paari sõnaga sissejuhatuseks lisandväärtusest ja vastan lahkesti Teie selle alastele küsimustele. Siis olulisem küsimus, kuidas seda tõsta ning mida olulist on haridusalased uuringud ilmutanud viimasel ajal. Ja siis läheme põhiküsimuse – andeka noore gümnaasiumis juurde ja milliseid uusi võimalusi pakub tehnoloogia andekate õpilaste arendamisel. Ei tegele fantaseerimisega, vaid vaatame, mis on olemas, nii fantastilised kui ka need Teile ei tundu. Ning ühel päeval potsatavad nad meile kooliuksest sisse ning siis on hea, kui me oleme juba varem vaaginud, mis on nurga tagant meile tulemas.</a:t>
            </a:r>
          </a:p>
        </p:txBody>
      </p:sp>
      <p:sp>
        <p:nvSpPr>
          <p:cNvPr id="4" name="Slaidinumbri kohatäide 3"/>
          <p:cNvSpPr>
            <a:spLocks noGrp="1"/>
          </p:cNvSpPr>
          <p:nvPr>
            <p:ph type="sldNum" sz="quarter" idx="10"/>
          </p:nvPr>
        </p:nvSpPr>
        <p:spPr/>
        <p:txBody>
          <a:bodyPr/>
          <a:lstStyle/>
          <a:p>
            <a:fld id="{CA27ABD5-82DB-483E-B5BC-412A2A4FE33E}" type="slidenum">
              <a:rPr lang="et-EE" smtClean="0"/>
              <a:t>1</a:t>
            </a:fld>
            <a:endParaRPr lang="et-EE"/>
          </a:p>
        </p:txBody>
      </p:sp>
    </p:spTree>
    <p:extLst>
      <p:ext uri="{BB962C8B-B14F-4D97-AF65-F5344CB8AC3E}">
        <p14:creationId xmlns:p14="http://schemas.microsoft.com/office/powerpoint/2010/main" val="674816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Huvitav on see, et just kontekstiga elulise sisuga probleemilahendusülesanded on eksamiks tuupimise ja drillimise ülesanded ja lihtsamad ülesanded  on õppimise ülesanded (vähemalt nõrgematele õpilastele).</a:t>
            </a:r>
          </a:p>
        </p:txBody>
      </p:sp>
      <p:sp>
        <p:nvSpPr>
          <p:cNvPr id="4" name="Slaidinumbri kohatäide 3"/>
          <p:cNvSpPr>
            <a:spLocks noGrp="1"/>
          </p:cNvSpPr>
          <p:nvPr>
            <p:ph type="sldNum" sz="quarter" idx="10"/>
          </p:nvPr>
        </p:nvSpPr>
        <p:spPr/>
        <p:txBody>
          <a:bodyPr/>
          <a:lstStyle/>
          <a:p>
            <a:fld id="{CA27ABD5-82DB-483E-B5BC-412A2A4FE33E}" type="slidenum">
              <a:rPr lang="et-EE" smtClean="0"/>
              <a:t>22</a:t>
            </a:fld>
            <a:endParaRPr lang="et-EE"/>
          </a:p>
        </p:txBody>
      </p:sp>
    </p:spTree>
    <p:extLst>
      <p:ext uri="{BB962C8B-B14F-4D97-AF65-F5344CB8AC3E}">
        <p14:creationId xmlns:p14="http://schemas.microsoft.com/office/powerpoint/2010/main" val="159990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itlislaid + taustapil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Vabakuju 11"/>
          <p:cNvSpPr/>
          <p:nvPr userDrawn="1"/>
        </p:nvSpPr>
        <p:spPr>
          <a:xfrm rot="10800000" flipV="1">
            <a:off x="2" y="-6056"/>
            <a:ext cx="5868142" cy="5721055"/>
          </a:xfrm>
          <a:custGeom>
            <a:avLst/>
            <a:gdLst>
              <a:gd name="connsiteX0" fmla="*/ 1725854 w 1725854"/>
              <a:gd name="connsiteY0" fmla="*/ 0 h 5728626"/>
              <a:gd name="connsiteX1" fmla="*/ 1719798 w 1725854"/>
              <a:gd name="connsiteY1" fmla="*/ 5728626 h 5728626"/>
              <a:gd name="connsiteX2" fmla="*/ 0 w 1725854"/>
              <a:gd name="connsiteY2" fmla="*/ 5728626 h 5728626"/>
              <a:gd name="connsiteX3" fmla="*/ 1725854 w 1725854"/>
              <a:gd name="connsiteY3" fmla="*/ 0 h 5728626"/>
              <a:gd name="connsiteX0" fmla="*/ 1725854 w 1725854"/>
              <a:gd name="connsiteY0" fmla="*/ 0 h 5728626"/>
              <a:gd name="connsiteX1" fmla="*/ 1719798 w 1725854"/>
              <a:gd name="connsiteY1" fmla="*/ 5728626 h 5728626"/>
              <a:gd name="connsiteX2" fmla="*/ 0 w 1725854"/>
              <a:gd name="connsiteY2" fmla="*/ 5728626 h 5728626"/>
              <a:gd name="connsiteX3" fmla="*/ 1261960 w 1725854"/>
              <a:gd name="connsiteY3" fmla="*/ 1545476 h 5728626"/>
              <a:gd name="connsiteX4" fmla="*/ 1725854 w 1725854"/>
              <a:gd name="connsiteY4" fmla="*/ 0 h 5728626"/>
              <a:gd name="connsiteX0" fmla="*/ 5415706 w 5415706"/>
              <a:gd name="connsiteY0" fmla="*/ 4452798 h 10181424"/>
              <a:gd name="connsiteX1" fmla="*/ 5409650 w 5415706"/>
              <a:gd name="connsiteY1" fmla="*/ 10181424 h 10181424"/>
              <a:gd name="connsiteX2" fmla="*/ 3689852 w 5415706"/>
              <a:gd name="connsiteY2" fmla="*/ 10181424 h 10181424"/>
              <a:gd name="connsiteX3" fmla="*/ 0 w 5415706"/>
              <a:gd name="connsiteY3" fmla="*/ 0 h 10181424"/>
              <a:gd name="connsiteX4" fmla="*/ 5415706 w 5415706"/>
              <a:gd name="connsiteY4" fmla="*/ 4452798 h 10181424"/>
              <a:gd name="connsiteX0" fmla="*/ 10183854 w 10183854"/>
              <a:gd name="connsiteY0" fmla="*/ 4452798 h 10192213"/>
              <a:gd name="connsiteX1" fmla="*/ 10177798 w 10183854"/>
              <a:gd name="connsiteY1" fmla="*/ 10181424 h 10192213"/>
              <a:gd name="connsiteX2" fmla="*/ 0 w 10183854"/>
              <a:gd name="connsiteY2" fmla="*/ 10192213 h 10192213"/>
              <a:gd name="connsiteX3" fmla="*/ 4768148 w 10183854"/>
              <a:gd name="connsiteY3" fmla="*/ 0 h 10192213"/>
              <a:gd name="connsiteX4" fmla="*/ 10183854 w 10183854"/>
              <a:gd name="connsiteY4" fmla="*/ 4452798 h 10192213"/>
              <a:gd name="connsiteX0" fmla="*/ 10259371 w 10259371"/>
              <a:gd name="connsiteY0" fmla="*/ 4452798 h 10192213"/>
              <a:gd name="connsiteX1" fmla="*/ 10253315 w 10259371"/>
              <a:gd name="connsiteY1" fmla="*/ 10181424 h 10192213"/>
              <a:gd name="connsiteX2" fmla="*/ 0 w 10259371"/>
              <a:gd name="connsiteY2" fmla="*/ 10192213 h 10192213"/>
              <a:gd name="connsiteX3" fmla="*/ 4843665 w 10259371"/>
              <a:gd name="connsiteY3" fmla="*/ 0 h 10192213"/>
              <a:gd name="connsiteX4" fmla="*/ 10259371 w 10259371"/>
              <a:gd name="connsiteY4" fmla="*/ 4452798 h 1019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9371" h="10192213">
                <a:moveTo>
                  <a:pt x="10259371" y="4452798"/>
                </a:moveTo>
                <a:cubicBezTo>
                  <a:pt x="10257352" y="6362340"/>
                  <a:pt x="10255334" y="8271882"/>
                  <a:pt x="10253315" y="10181424"/>
                </a:cubicBezTo>
                <a:lnTo>
                  <a:pt x="0" y="10192213"/>
                </a:lnTo>
                <a:lnTo>
                  <a:pt x="4843665" y="0"/>
                </a:lnTo>
                <a:lnTo>
                  <a:pt x="10259371" y="4452798"/>
                </a:lnTo>
                <a:close/>
              </a:path>
            </a:pathLst>
          </a:custGeom>
          <a:solidFill>
            <a:srgbClr val="00589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1" name="Vabakuju 10"/>
          <p:cNvSpPr/>
          <p:nvPr userDrawn="1"/>
        </p:nvSpPr>
        <p:spPr>
          <a:xfrm rot="10800000" flipV="1">
            <a:off x="-6058" y="1561356"/>
            <a:ext cx="4938098" cy="4153644"/>
          </a:xfrm>
          <a:custGeom>
            <a:avLst/>
            <a:gdLst>
              <a:gd name="connsiteX0" fmla="*/ 1725854 w 2525197"/>
              <a:gd name="connsiteY0" fmla="*/ 0 h 1477574"/>
              <a:gd name="connsiteX1" fmla="*/ 2525197 w 2525197"/>
              <a:gd name="connsiteY1" fmla="*/ 333060 h 1477574"/>
              <a:gd name="connsiteX2" fmla="*/ 2525197 w 2525197"/>
              <a:gd name="connsiteY2" fmla="*/ 1477574 h 1477574"/>
              <a:gd name="connsiteX3" fmla="*/ 0 w 2525197"/>
              <a:gd name="connsiteY3" fmla="*/ 1477574 h 1477574"/>
              <a:gd name="connsiteX4" fmla="*/ 1725854 w 2525197"/>
              <a:gd name="connsiteY4" fmla="*/ 0 h 1477574"/>
              <a:gd name="connsiteX0" fmla="*/ 1230424 w 2525197"/>
              <a:gd name="connsiteY0" fmla="*/ 0 h 1374542"/>
              <a:gd name="connsiteX1" fmla="*/ 2525197 w 2525197"/>
              <a:gd name="connsiteY1" fmla="*/ 230028 h 1374542"/>
              <a:gd name="connsiteX2" fmla="*/ 2525197 w 2525197"/>
              <a:gd name="connsiteY2" fmla="*/ 1374542 h 1374542"/>
              <a:gd name="connsiteX3" fmla="*/ 0 w 2525197"/>
              <a:gd name="connsiteY3" fmla="*/ 1374542 h 1374542"/>
              <a:gd name="connsiteX4" fmla="*/ 1230424 w 2525197"/>
              <a:gd name="connsiteY4" fmla="*/ 0 h 1374542"/>
              <a:gd name="connsiteX0" fmla="*/ 605656 w 1900429"/>
              <a:gd name="connsiteY0" fmla="*/ 0 h 1374542"/>
              <a:gd name="connsiteX1" fmla="*/ 1900429 w 1900429"/>
              <a:gd name="connsiteY1" fmla="*/ 230028 h 1374542"/>
              <a:gd name="connsiteX2" fmla="*/ 1900429 w 1900429"/>
              <a:gd name="connsiteY2" fmla="*/ 1374542 h 1374542"/>
              <a:gd name="connsiteX3" fmla="*/ 0 w 1900429"/>
              <a:gd name="connsiteY3" fmla="*/ 1374542 h 1374542"/>
              <a:gd name="connsiteX4" fmla="*/ 605656 w 1900429"/>
              <a:gd name="connsiteY4" fmla="*/ 0 h 1374542"/>
              <a:gd name="connsiteX0" fmla="*/ 605656 w 1902621"/>
              <a:gd name="connsiteY0" fmla="*/ 210598 h 1585140"/>
              <a:gd name="connsiteX1" fmla="*/ 1902621 w 1902621"/>
              <a:gd name="connsiteY1" fmla="*/ 0 h 1585140"/>
              <a:gd name="connsiteX2" fmla="*/ 1900429 w 1902621"/>
              <a:gd name="connsiteY2" fmla="*/ 1585140 h 1585140"/>
              <a:gd name="connsiteX3" fmla="*/ 0 w 1902621"/>
              <a:gd name="connsiteY3" fmla="*/ 1585140 h 1585140"/>
              <a:gd name="connsiteX4" fmla="*/ 605656 w 1902621"/>
              <a:gd name="connsiteY4" fmla="*/ 210598 h 1585140"/>
              <a:gd name="connsiteX0" fmla="*/ 397400 w 1902621"/>
              <a:gd name="connsiteY0" fmla="*/ 442968 h 1585140"/>
              <a:gd name="connsiteX1" fmla="*/ 1902621 w 1902621"/>
              <a:gd name="connsiteY1" fmla="*/ 0 h 1585140"/>
              <a:gd name="connsiteX2" fmla="*/ 1900429 w 1902621"/>
              <a:gd name="connsiteY2" fmla="*/ 1585140 h 1585140"/>
              <a:gd name="connsiteX3" fmla="*/ 0 w 1902621"/>
              <a:gd name="connsiteY3" fmla="*/ 1585140 h 1585140"/>
              <a:gd name="connsiteX4" fmla="*/ 397400 w 1902621"/>
              <a:gd name="connsiteY4" fmla="*/ 442968 h 1585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621" h="1585140">
                <a:moveTo>
                  <a:pt x="397400" y="442968"/>
                </a:moveTo>
                <a:lnTo>
                  <a:pt x="1902621" y="0"/>
                </a:lnTo>
                <a:cubicBezTo>
                  <a:pt x="1901890" y="528380"/>
                  <a:pt x="1901160" y="1056760"/>
                  <a:pt x="1900429" y="1585140"/>
                </a:cubicBezTo>
                <a:lnTo>
                  <a:pt x="0" y="1585140"/>
                </a:lnTo>
                <a:lnTo>
                  <a:pt x="397400" y="442968"/>
                </a:lnTo>
                <a:close/>
              </a:path>
            </a:pathLst>
          </a:custGeom>
          <a:gradFill flip="none" rotWithShape="1">
            <a:gsLst>
              <a:gs pos="0">
                <a:srgbClr val="00589A">
                  <a:alpha val="50000"/>
                </a:srgbClr>
              </a:gs>
              <a:gs pos="100000">
                <a:srgbClr val="0068B4">
                  <a:alpha val="5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13" name="Vabakuju 12"/>
          <p:cNvSpPr/>
          <p:nvPr userDrawn="1"/>
        </p:nvSpPr>
        <p:spPr>
          <a:xfrm rot="10800000" flipV="1">
            <a:off x="-1" y="-6057"/>
            <a:ext cx="6876255" cy="5721055"/>
          </a:xfrm>
          <a:custGeom>
            <a:avLst/>
            <a:gdLst>
              <a:gd name="connsiteX0" fmla="*/ 0 w 2803756"/>
              <a:gd name="connsiteY0" fmla="*/ 3936159 h 3936159"/>
              <a:gd name="connsiteX1" fmla="*/ 2803756 w 2803756"/>
              <a:gd name="connsiteY1" fmla="*/ 0 h 3936159"/>
              <a:gd name="connsiteX2" fmla="*/ 1962024 w 2803756"/>
              <a:gd name="connsiteY2" fmla="*/ 3936159 h 3936159"/>
              <a:gd name="connsiteX3" fmla="*/ 0 w 2803756"/>
              <a:gd name="connsiteY3" fmla="*/ 3936159 h 3936159"/>
            </a:gdLst>
            <a:ahLst/>
            <a:cxnLst>
              <a:cxn ang="0">
                <a:pos x="connsiteX0" y="connsiteY0"/>
              </a:cxn>
              <a:cxn ang="0">
                <a:pos x="connsiteX1" y="connsiteY1"/>
              </a:cxn>
              <a:cxn ang="0">
                <a:pos x="connsiteX2" y="connsiteY2"/>
              </a:cxn>
              <a:cxn ang="0">
                <a:pos x="connsiteX3" y="connsiteY3"/>
              </a:cxn>
            </a:cxnLst>
            <a:rect l="l" t="t" r="r" b="b"/>
            <a:pathLst>
              <a:path w="2803756" h="3936159">
                <a:moveTo>
                  <a:pt x="0" y="3936159"/>
                </a:moveTo>
                <a:lnTo>
                  <a:pt x="2803756" y="0"/>
                </a:lnTo>
                <a:lnTo>
                  <a:pt x="1962024" y="3936159"/>
                </a:lnTo>
                <a:lnTo>
                  <a:pt x="0" y="3936159"/>
                </a:lnTo>
                <a:close/>
              </a:path>
            </a:pathLst>
          </a:custGeom>
          <a:solidFill>
            <a:srgbClr val="00589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14" name="Vabakuju 13"/>
          <p:cNvSpPr/>
          <p:nvPr userDrawn="1"/>
        </p:nvSpPr>
        <p:spPr>
          <a:xfrm rot="10800000" flipV="1">
            <a:off x="0" y="2353444"/>
            <a:ext cx="3707903" cy="3361555"/>
          </a:xfrm>
          <a:custGeom>
            <a:avLst/>
            <a:gdLst>
              <a:gd name="connsiteX0" fmla="*/ 0 w 2949091"/>
              <a:gd name="connsiteY0" fmla="*/ 750898 h 1980191"/>
              <a:gd name="connsiteX1" fmla="*/ 2949091 w 2949091"/>
              <a:gd name="connsiteY1" fmla="*/ 0 h 1980191"/>
              <a:gd name="connsiteX2" fmla="*/ 2943035 w 2949091"/>
              <a:gd name="connsiteY2" fmla="*/ 1580519 h 1980191"/>
              <a:gd name="connsiteX3" fmla="*/ 2331417 w 2949091"/>
              <a:gd name="connsiteY3" fmla="*/ 1980191 h 1980191"/>
              <a:gd name="connsiteX4" fmla="*/ 308837 w 2949091"/>
              <a:gd name="connsiteY4" fmla="*/ 1974135 h 1980191"/>
              <a:gd name="connsiteX5" fmla="*/ 0 w 2949091"/>
              <a:gd name="connsiteY5" fmla="*/ 750898 h 198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9091" h="1980191">
                <a:moveTo>
                  <a:pt x="0" y="750898"/>
                </a:moveTo>
                <a:lnTo>
                  <a:pt x="2949091" y="0"/>
                </a:lnTo>
                <a:cubicBezTo>
                  <a:pt x="2947072" y="526840"/>
                  <a:pt x="2945054" y="1053679"/>
                  <a:pt x="2943035" y="1580519"/>
                </a:cubicBezTo>
                <a:lnTo>
                  <a:pt x="2331417" y="1980191"/>
                </a:lnTo>
                <a:lnTo>
                  <a:pt x="308837" y="1974135"/>
                </a:lnTo>
                <a:lnTo>
                  <a:pt x="0" y="750898"/>
                </a:lnTo>
                <a:close/>
              </a:path>
            </a:pathLst>
          </a:custGeom>
          <a:solidFill>
            <a:srgbClr val="0068B4">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15" name="Vabakuju 14"/>
          <p:cNvSpPr/>
          <p:nvPr userDrawn="1"/>
        </p:nvSpPr>
        <p:spPr>
          <a:xfrm rot="10800000" flipV="1">
            <a:off x="-1" y="3505572"/>
            <a:ext cx="6715959" cy="2209427"/>
          </a:xfrm>
          <a:custGeom>
            <a:avLst/>
            <a:gdLst>
              <a:gd name="connsiteX0" fmla="*/ 1556297 w 2319306"/>
              <a:gd name="connsiteY0" fmla="*/ 0 h 763009"/>
              <a:gd name="connsiteX1" fmla="*/ 2319306 w 2319306"/>
              <a:gd name="connsiteY1" fmla="*/ 763009 h 763009"/>
              <a:gd name="connsiteX2" fmla="*/ 0 w 2319306"/>
              <a:gd name="connsiteY2" fmla="*/ 763009 h 763009"/>
              <a:gd name="connsiteX3" fmla="*/ 1556297 w 2319306"/>
              <a:gd name="connsiteY3" fmla="*/ 0 h 763009"/>
            </a:gdLst>
            <a:ahLst/>
            <a:cxnLst>
              <a:cxn ang="0">
                <a:pos x="connsiteX0" y="connsiteY0"/>
              </a:cxn>
              <a:cxn ang="0">
                <a:pos x="connsiteX1" y="connsiteY1"/>
              </a:cxn>
              <a:cxn ang="0">
                <a:pos x="connsiteX2" y="connsiteY2"/>
              </a:cxn>
              <a:cxn ang="0">
                <a:pos x="connsiteX3" y="connsiteY3"/>
              </a:cxn>
            </a:cxnLst>
            <a:rect l="l" t="t" r="r" b="b"/>
            <a:pathLst>
              <a:path w="2319306" h="763009">
                <a:moveTo>
                  <a:pt x="1556297" y="0"/>
                </a:moveTo>
                <a:lnTo>
                  <a:pt x="2319306" y="763009"/>
                </a:lnTo>
                <a:lnTo>
                  <a:pt x="0" y="763009"/>
                </a:lnTo>
                <a:lnTo>
                  <a:pt x="1556297" y="0"/>
                </a:lnTo>
                <a:close/>
              </a:path>
            </a:pathLst>
          </a:custGeom>
          <a:solidFill>
            <a:srgbClr val="0068B4">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16" name="Vabakuju 15"/>
          <p:cNvSpPr/>
          <p:nvPr userDrawn="1"/>
        </p:nvSpPr>
        <p:spPr>
          <a:xfrm rot="10800000" flipV="1">
            <a:off x="-3" y="0"/>
            <a:ext cx="3491881" cy="5715000"/>
          </a:xfrm>
          <a:custGeom>
            <a:avLst/>
            <a:gdLst>
              <a:gd name="connsiteX0" fmla="*/ 0 w 944678"/>
              <a:gd name="connsiteY0" fmla="*/ 0 h 2622087"/>
              <a:gd name="connsiteX1" fmla="*/ 351226 w 944678"/>
              <a:gd name="connsiteY1" fmla="*/ 2622087 h 2622087"/>
              <a:gd name="connsiteX2" fmla="*/ 944678 w 944678"/>
              <a:gd name="connsiteY2" fmla="*/ 2622087 h 2622087"/>
              <a:gd name="connsiteX3" fmla="*/ 944678 w 944678"/>
              <a:gd name="connsiteY3" fmla="*/ 981012 h 2622087"/>
              <a:gd name="connsiteX4" fmla="*/ 0 w 944678"/>
              <a:gd name="connsiteY4" fmla="*/ 0 h 2622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678" h="2622087">
                <a:moveTo>
                  <a:pt x="0" y="0"/>
                </a:moveTo>
                <a:lnTo>
                  <a:pt x="351226" y="2622087"/>
                </a:lnTo>
                <a:lnTo>
                  <a:pt x="944678" y="2622087"/>
                </a:lnTo>
                <a:lnTo>
                  <a:pt x="944678" y="981012"/>
                </a:lnTo>
                <a:lnTo>
                  <a:pt x="0" y="0"/>
                </a:lnTo>
                <a:close/>
              </a:path>
            </a:pathLst>
          </a:custGeom>
          <a:solidFill>
            <a:srgbClr val="00589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17" name="Vabakuju 16"/>
          <p:cNvSpPr/>
          <p:nvPr userDrawn="1"/>
        </p:nvSpPr>
        <p:spPr>
          <a:xfrm rot="10800000" flipV="1">
            <a:off x="-1" y="-6058"/>
            <a:ext cx="3347863" cy="5721057"/>
          </a:xfrm>
          <a:custGeom>
            <a:avLst/>
            <a:gdLst>
              <a:gd name="connsiteX0" fmla="*/ 678231 w 678231"/>
              <a:gd name="connsiteY0" fmla="*/ 0 h 1477574"/>
              <a:gd name="connsiteX1" fmla="*/ 678231 w 678231"/>
              <a:gd name="connsiteY1" fmla="*/ 1477574 h 1477574"/>
              <a:gd name="connsiteX2" fmla="*/ 0 w 678231"/>
              <a:gd name="connsiteY2" fmla="*/ 1477574 h 1477574"/>
              <a:gd name="connsiteX3" fmla="*/ 678231 w 678231"/>
              <a:gd name="connsiteY3" fmla="*/ 0 h 1477574"/>
            </a:gdLst>
            <a:ahLst/>
            <a:cxnLst>
              <a:cxn ang="0">
                <a:pos x="connsiteX0" y="connsiteY0"/>
              </a:cxn>
              <a:cxn ang="0">
                <a:pos x="connsiteX1" y="connsiteY1"/>
              </a:cxn>
              <a:cxn ang="0">
                <a:pos x="connsiteX2" y="connsiteY2"/>
              </a:cxn>
              <a:cxn ang="0">
                <a:pos x="connsiteX3" y="connsiteY3"/>
              </a:cxn>
            </a:cxnLst>
            <a:rect l="l" t="t" r="r" b="b"/>
            <a:pathLst>
              <a:path w="678231" h="1477574">
                <a:moveTo>
                  <a:pt x="678231" y="0"/>
                </a:moveTo>
                <a:lnTo>
                  <a:pt x="678231" y="1477574"/>
                </a:lnTo>
                <a:lnTo>
                  <a:pt x="0" y="1477574"/>
                </a:lnTo>
                <a:lnTo>
                  <a:pt x="678231" y="0"/>
                </a:lnTo>
                <a:close/>
              </a:path>
            </a:pathLst>
          </a:custGeom>
          <a:solidFill>
            <a:srgbClr val="00589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2" name="Pealkiri 1"/>
          <p:cNvSpPr>
            <a:spLocks noGrp="1"/>
          </p:cNvSpPr>
          <p:nvPr>
            <p:ph type="ctrTitle"/>
          </p:nvPr>
        </p:nvSpPr>
        <p:spPr>
          <a:xfrm>
            <a:off x="685800" y="2857500"/>
            <a:ext cx="3670176" cy="1296144"/>
          </a:xfrm>
        </p:spPr>
        <p:txBody>
          <a:bodyPr/>
          <a:lstStyle>
            <a:lvl1pPr>
              <a:lnSpc>
                <a:spcPct val="80000"/>
              </a:lnSpc>
              <a:defRPr>
                <a:solidFill>
                  <a:schemeClr val="bg1"/>
                </a:solidFill>
              </a:defRPr>
            </a:lvl1pPr>
          </a:lstStyle>
          <a:p>
            <a:r>
              <a:rPr lang="et-EE"/>
              <a:t>Muutke pealkirja laadi</a:t>
            </a:r>
          </a:p>
        </p:txBody>
      </p:sp>
      <p:sp>
        <p:nvSpPr>
          <p:cNvPr id="3" name="Alapealkiri 2"/>
          <p:cNvSpPr>
            <a:spLocks noGrp="1"/>
          </p:cNvSpPr>
          <p:nvPr>
            <p:ph type="subTitle" idx="1"/>
          </p:nvPr>
        </p:nvSpPr>
        <p:spPr>
          <a:xfrm>
            <a:off x="683568" y="4513684"/>
            <a:ext cx="3672408" cy="884436"/>
          </a:xfrm>
        </p:spPr>
        <p:txBody>
          <a:bodyPr>
            <a:normAutofit/>
          </a:bodyPr>
          <a:lstStyle>
            <a:lvl1pPr marL="0" indent="0" algn="l">
              <a:buNone/>
              <a:defRPr sz="2000">
                <a:solidFill>
                  <a:schemeClr val="bg1"/>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t-EE"/>
              <a:t>Klõpsake juhtslaidi alapealkirja laadi redigeerimiseks</a:t>
            </a:r>
          </a:p>
        </p:txBody>
      </p:sp>
      <p:pic>
        <p:nvPicPr>
          <p:cNvPr id="4"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030" y="409228"/>
            <a:ext cx="1143778" cy="309808"/>
          </a:xfrm>
          <a:prstGeom prst="rect">
            <a:avLst/>
          </a:prstGeom>
        </p:spPr>
      </p:pic>
    </p:spTree>
    <p:extLst>
      <p:ext uri="{BB962C8B-B14F-4D97-AF65-F5344CB8AC3E}">
        <p14:creationId xmlns:p14="http://schemas.microsoft.com/office/powerpoint/2010/main" val="22275796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25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0-#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par>
                                <p:cTn id="14" presetID="47" presetClass="entr" presetSubtype="0" fill="hold" grpId="0" nodeType="withEffect">
                                  <p:stCondLst>
                                    <p:cond delay="3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6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4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7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70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750"/>
                                        <p:tgtEl>
                                          <p:spTgt spid="4"/>
                                        </p:tgtEl>
                                      </p:cBhvr>
                                    </p:animEffect>
                                    <p:anim calcmode="lin" valueType="num">
                                      <p:cBhvr>
                                        <p:cTn id="42" dur="750" fill="hold"/>
                                        <p:tgtEl>
                                          <p:spTgt spid="4"/>
                                        </p:tgtEl>
                                        <p:attrNameLst>
                                          <p:attrName>ppt_x</p:attrName>
                                        </p:attrNameLst>
                                      </p:cBhvr>
                                      <p:tavLst>
                                        <p:tav tm="0">
                                          <p:val>
                                            <p:strVal val="#ppt_x"/>
                                          </p:val>
                                        </p:tav>
                                        <p:tav tm="100000">
                                          <p:val>
                                            <p:strVal val="#ppt_x"/>
                                          </p:val>
                                        </p:tav>
                                      </p:tavLst>
                                    </p:anim>
                                    <p:anim calcmode="lin" valueType="num">
                                      <p:cBhvr>
                                        <p:cTn id="43" dur="750" fill="hold"/>
                                        <p:tgtEl>
                                          <p:spTgt spid="4"/>
                                        </p:tgtEl>
                                        <p:attrNameLst>
                                          <p:attrName>ppt_y</p:attrName>
                                        </p:attrNameLst>
                                      </p:cBhvr>
                                      <p:tavLst>
                                        <p:tav tm="0">
                                          <p:val>
                                            <p:strVal val="#ppt_y-.1"/>
                                          </p:val>
                                        </p:tav>
                                        <p:tav tm="100000">
                                          <p:val>
                                            <p:strVal val="#ppt_y"/>
                                          </p:val>
                                        </p:tav>
                                      </p:tavLst>
                                    </p:anim>
                                  </p:childTnLst>
                                </p:cTn>
                              </p:par>
                            </p:childTnLst>
                          </p:cTn>
                        </p:par>
                        <p:par>
                          <p:cTn id="44" fill="hold">
                            <p:stCondLst>
                              <p:cond delay="1700"/>
                            </p:stCondLst>
                            <p:childTnLst>
                              <p:par>
                                <p:cTn id="45" presetID="42" presetClass="entr" presetSubtype="0"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fade">
                                      <p:cBhvr>
                                        <p:cTn id="52" dur="1000"/>
                                        <p:tgtEl>
                                          <p:spTgt spid="3">
                                            <p:txEl>
                                              <p:pRg st="0" end="0"/>
                                            </p:txEl>
                                          </p:spTgt>
                                        </p:tgtEl>
                                      </p:cBhvr>
                                    </p:animEffect>
                                    <p:anim calcmode="lin" valueType="num">
                                      <p:cBhvr>
                                        <p:cTn id="5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7" grpId="0" animBg="1"/>
      <p:bldP spid="2" grpId="0"/>
      <p:bldP spid="3" grpId="0" build="p">
        <p:tmplLst>
          <p:tmpl lvl="1">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su">
    <p:spTree>
      <p:nvGrpSpPr>
        <p:cNvPr id="1" name=""/>
        <p:cNvGrpSpPr/>
        <p:nvPr/>
      </p:nvGrpSpPr>
      <p:grpSpPr>
        <a:xfrm>
          <a:off x="0" y="0"/>
          <a:ext cx="0" cy="0"/>
          <a:chOff x="0" y="0"/>
          <a:chExt cx="0" cy="0"/>
        </a:xfrm>
      </p:grpSpPr>
      <p:sp>
        <p:nvSpPr>
          <p:cNvPr id="4" name="Vabakuju 3"/>
          <p:cNvSpPr/>
          <p:nvPr userDrawn="1"/>
        </p:nvSpPr>
        <p:spPr>
          <a:xfrm>
            <a:off x="7692598" y="4872150"/>
            <a:ext cx="1453380" cy="850419"/>
          </a:xfrm>
          <a:custGeom>
            <a:avLst/>
            <a:gdLst>
              <a:gd name="connsiteX0" fmla="*/ 1725854 w 2525197"/>
              <a:gd name="connsiteY0" fmla="*/ 0 h 1477574"/>
              <a:gd name="connsiteX1" fmla="*/ 2525197 w 2525197"/>
              <a:gd name="connsiteY1" fmla="*/ 333060 h 1477574"/>
              <a:gd name="connsiteX2" fmla="*/ 2525197 w 2525197"/>
              <a:gd name="connsiteY2" fmla="*/ 1477574 h 1477574"/>
              <a:gd name="connsiteX3" fmla="*/ 0 w 2525197"/>
              <a:gd name="connsiteY3" fmla="*/ 1477574 h 1477574"/>
              <a:gd name="connsiteX4" fmla="*/ 1725854 w 2525197"/>
              <a:gd name="connsiteY4" fmla="*/ 0 h 1477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197" h="1477574">
                <a:moveTo>
                  <a:pt x="1725854" y="0"/>
                </a:moveTo>
                <a:lnTo>
                  <a:pt x="2525197" y="333060"/>
                </a:lnTo>
                <a:lnTo>
                  <a:pt x="2525197" y="1477574"/>
                </a:lnTo>
                <a:lnTo>
                  <a:pt x="0" y="1477574"/>
                </a:lnTo>
                <a:lnTo>
                  <a:pt x="1725854" y="0"/>
                </a:lnTo>
                <a:close/>
              </a:path>
            </a:pathLst>
          </a:custGeom>
          <a:gradFill flip="none" rotWithShape="1">
            <a:gsLst>
              <a:gs pos="0">
                <a:srgbClr val="00589A"/>
              </a:gs>
              <a:gs pos="100000">
                <a:srgbClr val="0068B4">
                  <a:alpha val="8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5" name="Vabakuju 4"/>
          <p:cNvSpPr/>
          <p:nvPr userDrawn="1"/>
        </p:nvSpPr>
        <p:spPr>
          <a:xfrm>
            <a:off x="8152660" y="2425452"/>
            <a:ext cx="993317" cy="3297116"/>
          </a:xfrm>
          <a:custGeom>
            <a:avLst/>
            <a:gdLst>
              <a:gd name="connsiteX0" fmla="*/ 1725854 w 1725854"/>
              <a:gd name="connsiteY0" fmla="*/ 0 h 5728626"/>
              <a:gd name="connsiteX1" fmla="*/ 1719798 w 1725854"/>
              <a:gd name="connsiteY1" fmla="*/ 5728626 h 5728626"/>
              <a:gd name="connsiteX2" fmla="*/ 0 w 1725854"/>
              <a:gd name="connsiteY2" fmla="*/ 5728626 h 5728626"/>
              <a:gd name="connsiteX3" fmla="*/ 1725854 w 1725854"/>
              <a:gd name="connsiteY3" fmla="*/ 0 h 5728626"/>
            </a:gdLst>
            <a:ahLst/>
            <a:cxnLst>
              <a:cxn ang="0">
                <a:pos x="connsiteX0" y="connsiteY0"/>
              </a:cxn>
              <a:cxn ang="0">
                <a:pos x="connsiteX1" y="connsiteY1"/>
              </a:cxn>
              <a:cxn ang="0">
                <a:pos x="connsiteX2" y="connsiteY2"/>
              </a:cxn>
              <a:cxn ang="0">
                <a:pos x="connsiteX3" y="connsiteY3"/>
              </a:cxn>
            </a:cxnLst>
            <a:rect l="l" t="t" r="r" b="b"/>
            <a:pathLst>
              <a:path w="1725854" h="5728626">
                <a:moveTo>
                  <a:pt x="1725854" y="0"/>
                </a:moveTo>
                <a:cubicBezTo>
                  <a:pt x="1723835" y="1909542"/>
                  <a:pt x="1721817" y="3819084"/>
                  <a:pt x="1719798" y="5728626"/>
                </a:cubicBezTo>
                <a:lnTo>
                  <a:pt x="0" y="5728626"/>
                </a:lnTo>
                <a:lnTo>
                  <a:pt x="1725854" y="0"/>
                </a:lnTo>
                <a:close/>
              </a:path>
            </a:pathLst>
          </a:custGeom>
          <a:solidFill>
            <a:srgbClr val="00589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Vabakuju 5"/>
          <p:cNvSpPr/>
          <p:nvPr userDrawn="1"/>
        </p:nvSpPr>
        <p:spPr>
          <a:xfrm>
            <a:off x="7532274" y="3457110"/>
            <a:ext cx="1613704" cy="2265460"/>
          </a:xfrm>
          <a:custGeom>
            <a:avLst/>
            <a:gdLst>
              <a:gd name="connsiteX0" fmla="*/ 0 w 2803756"/>
              <a:gd name="connsiteY0" fmla="*/ 3936159 h 3936159"/>
              <a:gd name="connsiteX1" fmla="*/ 2803756 w 2803756"/>
              <a:gd name="connsiteY1" fmla="*/ 0 h 3936159"/>
              <a:gd name="connsiteX2" fmla="*/ 1962024 w 2803756"/>
              <a:gd name="connsiteY2" fmla="*/ 3936159 h 3936159"/>
              <a:gd name="connsiteX3" fmla="*/ 0 w 2803756"/>
              <a:gd name="connsiteY3" fmla="*/ 3936159 h 3936159"/>
            </a:gdLst>
            <a:ahLst/>
            <a:cxnLst>
              <a:cxn ang="0">
                <a:pos x="connsiteX0" y="connsiteY0"/>
              </a:cxn>
              <a:cxn ang="0">
                <a:pos x="connsiteX1" y="connsiteY1"/>
              </a:cxn>
              <a:cxn ang="0">
                <a:pos x="connsiteX2" y="connsiteY2"/>
              </a:cxn>
              <a:cxn ang="0">
                <a:pos x="connsiteX3" y="connsiteY3"/>
              </a:cxn>
            </a:cxnLst>
            <a:rect l="l" t="t" r="r" b="b"/>
            <a:pathLst>
              <a:path w="2803756" h="3936159">
                <a:moveTo>
                  <a:pt x="0" y="3936159"/>
                </a:moveTo>
                <a:lnTo>
                  <a:pt x="2803756" y="0"/>
                </a:lnTo>
                <a:lnTo>
                  <a:pt x="1962024" y="3936159"/>
                </a:lnTo>
                <a:lnTo>
                  <a:pt x="0" y="3936159"/>
                </a:lnTo>
                <a:close/>
              </a:path>
            </a:pathLst>
          </a:custGeom>
          <a:solidFill>
            <a:srgbClr val="00589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7" name="Vabakuju 6"/>
          <p:cNvSpPr/>
          <p:nvPr userDrawn="1"/>
        </p:nvSpPr>
        <p:spPr>
          <a:xfrm>
            <a:off x="7448627" y="4582869"/>
            <a:ext cx="1697352" cy="1139700"/>
          </a:xfrm>
          <a:custGeom>
            <a:avLst/>
            <a:gdLst>
              <a:gd name="connsiteX0" fmla="*/ 0 w 2949091"/>
              <a:gd name="connsiteY0" fmla="*/ 750898 h 1980191"/>
              <a:gd name="connsiteX1" fmla="*/ 2949091 w 2949091"/>
              <a:gd name="connsiteY1" fmla="*/ 0 h 1980191"/>
              <a:gd name="connsiteX2" fmla="*/ 2943035 w 2949091"/>
              <a:gd name="connsiteY2" fmla="*/ 1580519 h 1980191"/>
              <a:gd name="connsiteX3" fmla="*/ 2331417 w 2949091"/>
              <a:gd name="connsiteY3" fmla="*/ 1980191 h 1980191"/>
              <a:gd name="connsiteX4" fmla="*/ 308837 w 2949091"/>
              <a:gd name="connsiteY4" fmla="*/ 1974135 h 1980191"/>
              <a:gd name="connsiteX5" fmla="*/ 0 w 2949091"/>
              <a:gd name="connsiteY5" fmla="*/ 750898 h 198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9091" h="1980191">
                <a:moveTo>
                  <a:pt x="0" y="750898"/>
                </a:moveTo>
                <a:lnTo>
                  <a:pt x="2949091" y="0"/>
                </a:lnTo>
                <a:cubicBezTo>
                  <a:pt x="2947072" y="526840"/>
                  <a:pt x="2945054" y="1053679"/>
                  <a:pt x="2943035" y="1580519"/>
                </a:cubicBezTo>
                <a:lnTo>
                  <a:pt x="2331417" y="1980191"/>
                </a:lnTo>
                <a:lnTo>
                  <a:pt x="308837" y="1974135"/>
                </a:lnTo>
                <a:lnTo>
                  <a:pt x="0" y="750898"/>
                </a:lnTo>
                <a:close/>
              </a:path>
            </a:pathLst>
          </a:custGeom>
          <a:solidFill>
            <a:srgbClr val="0068B4">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8" name="Vabakuju 7"/>
          <p:cNvSpPr/>
          <p:nvPr userDrawn="1"/>
        </p:nvSpPr>
        <p:spPr>
          <a:xfrm>
            <a:off x="7811097" y="5283417"/>
            <a:ext cx="1334880" cy="439151"/>
          </a:xfrm>
          <a:custGeom>
            <a:avLst/>
            <a:gdLst>
              <a:gd name="connsiteX0" fmla="*/ 1556297 w 2319306"/>
              <a:gd name="connsiteY0" fmla="*/ 0 h 763009"/>
              <a:gd name="connsiteX1" fmla="*/ 2319306 w 2319306"/>
              <a:gd name="connsiteY1" fmla="*/ 763009 h 763009"/>
              <a:gd name="connsiteX2" fmla="*/ 0 w 2319306"/>
              <a:gd name="connsiteY2" fmla="*/ 763009 h 763009"/>
              <a:gd name="connsiteX3" fmla="*/ 1556297 w 2319306"/>
              <a:gd name="connsiteY3" fmla="*/ 0 h 763009"/>
            </a:gdLst>
            <a:ahLst/>
            <a:cxnLst>
              <a:cxn ang="0">
                <a:pos x="connsiteX0" y="connsiteY0"/>
              </a:cxn>
              <a:cxn ang="0">
                <a:pos x="connsiteX1" y="connsiteY1"/>
              </a:cxn>
              <a:cxn ang="0">
                <a:pos x="connsiteX2" y="connsiteY2"/>
              </a:cxn>
              <a:cxn ang="0">
                <a:pos x="connsiteX3" y="connsiteY3"/>
              </a:cxn>
            </a:cxnLst>
            <a:rect l="l" t="t" r="r" b="b"/>
            <a:pathLst>
              <a:path w="2319306" h="763009">
                <a:moveTo>
                  <a:pt x="1556297" y="0"/>
                </a:moveTo>
                <a:lnTo>
                  <a:pt x="2319306" y="763009"/>
                </a:lnTo>
                <a:lnTo>
                  <a:pt x="0" y="763009"/>
                </a:lnTo>
                <a:lnTo>
                  <a:pt x="1556297" y="0"/>
                </a:lnTo>
                <a:close/>
              </a:path>
            </a:pathLst>
          </a:custGeom>
          <a:solidFill>
            <a:srgbClr val="0068B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9" name="Vabakuju 8"/>
          <p:cNvSpPr/>
          <p:nvPr userDrawn="1"/>
        </p:nvSpPr>
        <p:spPr>
          <a:xfrm>
            <a:off x="8602268" y="4213424"/>
            <a:ext cx="543710" cy="1509144"/>
          </a:xfrm>
          <a:custGeom>
            <a:avLst/>
            <a:gdLst>
              <a:gd name="connsiteX0" fmla="*/ 0 w 944678"/>
              <a:gd name="connsiteY0" fmla="*/ 0 h 2622087"/>
              <a:gd name="connsiteX1" fmla="*/ 351226 w 944678"/>
              <a:gd name="connsiteY1" fmla="*/ 2622087 h 2622087"/>
              <a:gd name="connsiteX2" fmla="*/ 944678 w 944678"/>
              <a:gd name="connsiteY2" fmla="*/ 2622087 h 2622087"/>
              <a:gd name="connsiteX3" fmla="*/ 944678 w 944678"/>
              <a:gd name="connsiteY3" fmla="*/ 981012 h 2622087"/>
              <a:gd name="connsiteX4" fmla="*/ 0 w 944678"/>
              <a:gd name="connsiteY4" fmla="*/ 0 h 2622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678" h="2622087">
                <a:moveTo>
                  <a:pt x="0" y="0"/>
                </a:moveTo>
                <a:lnTo>
                  <a:pt x="351226" y="2622087"/>
                </a:lnTo>
                <a:lnTo>
                  <a:pt x="944678" y="2622087"/>
                </a:lnTo>
                <a:lnTo>
                  <a:pt x="944678" y="981012"/>
                </a:lnTo>
                <a:lnTo>
                  <a:pt x="0" y="0"/>
                </a:lnTo>
                <a:close/>
              </a:path>
            </a:pathLst>
          </a:custGeom>
          <a:solidFill>
            <a:srgbClr val="00589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10" name="Vabakuju 9"/>
          <p:cNvSpPr/>
          <p:nvPr userDrawn="1"/>
        </p:nvSpPr>
        <p:spPr>
          <a:xfrm>
            <a:off x="8755622" y="4872150"/>
            <a:ext cx="390356" cy="850420"/>
          </a:xfrm>
          <a:custGeom>
            <a:avLst/>
            <a:gdLst>
              <a:gd name="connsiteX0" fmla="*/ 678231 w 678231"/>
              <a:gd name="connsiteY0" fmla="*/ 0 h 1477574"/>
              <a:gd name="connsiteX1" fmla="*/ 678231 w 678231"/>
              <a:gd name="connsiteY1" fmla="*/ 1477574 h 1477574"/>
              <a:gd name="connsiteX2" fmla="*/ 0 w 678231"/>
              <a:gd name="connsiteY2" fmla="*/ 1477574 h 1477574"/>
              <a:gd name="connsiteX3" fmla="*/ 678231 w 678231"/>
              <a:gd name="connsiteY3" fmla="*/ 0 h 1477574"/>
            </a:gdLst>
            <a:ahLst/>
            <a:cxnLst>
              <a:cxn ang="0">
                <a:pos x="connsiteX0" y="connsiteY0"/>
              </a:cxn>
              <a:cxn ang="0">
                <a:pos x="connsiteX1" y="connsiteY1"/>
              </a:cxn>
              <a:cxn ang="0">
                <a:pos x="connsiteX2" y="connsiteY2"/>
              </a:cxn>
              <a:cxn ang="0">
                <a:pos x="connsiteX3" y="connsiteY3"/>
              </a:cxn>
            </a:cxnLst>
            <a:rect l="l" t="t" r="r" b="b"/>
            <a:pathLst>
              <a:path w="678231" h="1477574">
                <a:moveTo>
                  <a:pt x="678231" y="0"/>
                </a:moveTo>
                <a:lnTo>
                  <a:pt x="678231" y="1477574"/>
                </a:lnTo>
                <a:lnTo>
                  <a:pt x="0" y="1477574"/>
                </a:lnTo>
                <a:lnTo>
                  <a:pt x="678231" y="0"/>
                </a:lnTo>
                <a:close/>
              </a:path>
            </a:pathLst>
          </a:custGeom>
          <a:solidFill>
            <a:srgbClr val="00589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pic>
        <p:nvPicPr>
          <p:cNvPr id="11" name="Pil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2268" y="5221830"/>
            <a:ext cx="269736" cy="297031"/>
          </a:xfrm>
          <a:prstGeom prst="rect">
            <a:avLst/>
          </a:prstGeom>
        </p:spPr>
      </p:pic>
      <p:sp>
        <p:nvSpPr>
          <p:cNvPr id="2" name="Pealkiri 1"/>
          <p:cNvSpPr>
            <a:spLocks noGrp="1"/>
          </p:cNvSpPr>
          <p:nvPr>
            <p:ph type="title"/>
          </p:nvPr>
        </p:nvSpPr>
        <p:spPr/>
        <p:txBody>
          <a:bodyPr>
            <a:normAutofit/>
          </a:bodyPr>
          <a:lstStyle>
            <a:lvl1pPr algn="l">
              <a:defRPr sz="4000"/>
            </a:lvl1pPr>
          </a:lstStyle>
          <a:p>
            <a:r>
              <a:rPr lang="et-EE"/>
              <a:t>Muutke pealkirja laadi</a:t>
            </a:r>
          </a:p>
        </p:txBody>
      </p:sp>
      <p:sp>
        <p:nvSpPr>
          <p:cNvPr id="3" name="Sisu kohatäide 2"/>
          <p:cNvSpPr>
            <a:spLocks noGrp="1"/>
          </p:cNvSpPr>
          <p:nvPr>
            <p:ph idx="1"/>
          </p:nvPr>
        </p:nvSpPr>
        <p:spPr/>
        <p:txBody>
          <a:bodyPr>
            <a:normAutofit/>
          </a:bodyPr>
          <a:lstStyle>
            <a:lvl1pPr>
              <a:defRPr sz="2200"/>
            </a:lvl1pPr>
            <a:lvl2pPr>
              <a:defRPr sz="2000"/>
            </a:lvl2pPr>
            <a:lvl3pPr>
              <a:defRPr sz="1600"/>
            </a:lvl3pPr>
            <a:lvl4pPr>
              <a:defRPr sz="1400"/>
            </a:lvl4pPr>
            <a:lvl5pPr>
              <a:defRPr sz="1400"/>
            </a:lvl5p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12" name="Slaidinumbri kohatäide 5"/>
          <p:cNvSpPr>
            <a:spLocks noGrp="1"/>
          </p:cNvSpPr>
          <p:nvPr>
            <p:ph type="sldNum" sz="quarter" idx="4"/>
          </p:nvPr>
        </p:nvSpPr>
        <p:spPr>
          <a:xfrm>
            <a:off x="3505200" y="5296960"/>
            <a:ext cx="2133600" cy="304271"/>
          </a:xfrm>
          <a:prstGeom prst="rect">
            <a:avLst/>
          </a:prstGeom>
        </p:spPr>
        <p:txBody>
          <a:bodyPr vert="horz" lIns="107287" tIns="53643" rIns="107287" bIns="53643" rtlCol="0" anchor="ctr"/>
          <a:lstStyle>
            <a:lvl1pPr algn="ctr">
              <a:defRPr sz="1400">
                <a:solidFill>
                  <a:schemeClr val="tx1">
                    <a:tint val="75000"/>
                  </a:schemeClr>
                </a:solidFill>
              </a:defRPr>
            </a:lvl1pPr>
          </a:lstStyle>
          <a:p>
            <a:fld id="{AA83FDEA-09B5-4ABC-98BC-DF0F986E070A}" type="slidenum">
              <a:rPr lang="et-EE" smtClean="0"/>
              <a:pPr/>
              <a:t>‹#›</a:t>
            </a:fld>
            <a:endParaRPr lang="et-EE"/>
          </a:p>
        </p:txBody>
      </p:sp>
    </p:spTree>
    <p:extLst>
      <p:ext uri="{BB962C8B-B14F-4D97-AF65-F5344CB8AC3E}">
        <p14:creationId xmlns:p14="http://schemas.microsoft.com/office/powerpoint/2010/main" val="2729329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anim calcmode="lin" valueType="num">
                                      <p:cBhvr>
                                        <p:cTn id="11" dur="750" fill="hold"/>
                                        <p:tgtEl>
                                          <p:spTgt spid="5"/>
                                        </p:tgtEl>
                                        <p:attrNameLst>
                                          <p:attrName>ppt_x</p:attrName>
                                        </p:attrNameLst>
                                      </p:cBhvr>
                                      <p:tavLst>
                                        <p:tav tm="0">
                                          <p:val>
                                            <p:strVal val="#ppt_x"/>
                                          </p:val>
                                        </p:tav>
                                        <p:tav tm="100000">
                                          <p:val>
                                            <p:strVal val="#ppt_x"/>
                                          </p:val>
                                        </p:tav>
                                      </p:tavLst>
                                    </p:anim>
                                    <p:anim calcmode="lin" valueType="num">
                                      <p:cBhvr>
                                        <p:cTn id="12" dur="750" fill="hold"/>
                                        <p:tgtEl>
                                          <p:spTgt spid="5"/>
                                        </p:tgtEl>
                                        <p:attrNameLst>
                                          <p:attrName>ppt_y</p:attrName>
                                        </p:attrNameLst>
                                      </p:cBhvr>
                                      <p:tavLst>
                                        <p:tav tm="0">
                                          <p:val>
                                            <p:strVal val="#ppt_y+.1"/>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42" presetClass="entr" presetSubtype="0" fill="hold" grpId="0" nodeType="withEffect">
                                  <p:stCondLst>
                                    <p:cond delay="3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6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750"/>
                                        <p:tgtEl>
                                          <p:spTgt spid="10"/>
                                        </p:tgtEl>
                                      </p:cBhvr>
                                    </p:animEffect>
                                    <p:anim calcmode="lin" valueType="num">
                                      <p:cBhvr>
                                        <p:cTn id="30" dur="750" fill="hold"/>
                                        <p:tgtEl>
                                          <p:spTgt spid="10"/>
                                        </p:tgtEl>
                                        <p:attrNameLst>
                                          <p:attrName>ppt_x</p:attrName>
                                        </p:attrNameLst>
                                      </p:cBhvr>
                                      <p:tavLst>
                                        <p:tav tm="0">
                                          <p:val>
                                            <p:strVal val="#ppt_x"/>
                                          </p:val>
                                        </p:tav>
                                        <p:tav tm="100000">
                                          <p:val>
                                            <p:strVal val="#ppt_x"/>
                                          </p:val>
                                        </p:tav>
                                      </p:tavLst>
                                    </p:anim>
                                    <p:anim calcmode="lin" valueType="num">
                                      <p:cBhvr>
                                        <p:cTn id="31" dur="750" fill="hold"/>
                                        <p:tgtEl>
                                          <p:spTgt spid="10"/>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4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70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700"/>
                                        <p:tgtEl>
                                          <p:spTgt spid="4"/>
                                        </p:tgtEl>
                                      </p:cBhvr>
                                    </p:animEffect>
                                    <p:anim calcmode="lin" valueType="num">
                                      <p:cBhvr>
                                        <p:cTn id="40" dur="700" fill="hold"/>
                                        <p:tgtEl>
                                          <p:spTgt spid="4"/>
                                        </p:tgtEl>
                                        <p:attrNameLst>
                                          <p:attrName>ppt_x</p:attrName>
                                        </p:attrNameLst>
                                      </p:cBhvr>
                                      <p:tavLst>
                                        <p:tav tm="0">
                                          <p:val>
                                            <p:strVal val="#ppt_x"/>
                                          </p:val>
                                        </p:tav>
                                        <p:tav tm="100000">
                                          <p:val>
                                            <p:strVal val="#ppt_x"/>
                                          </p:val>
                                        </p:tav>
                                      </p:tavLst>
                                    </p:anim>
                                    <p:anim calcmode="lin" valueType="num">
                                      <p:cBhvr>
                                        <p:cTn id="41" dur="700" fill="hold"/>
                                        <p:tgtEl>
                                          <p:spTgt spid="4"/>
                                        </p:tgtEl>
                                        <p:attrNameLst>
                                          <p:attrName>ppt_y</p:attrName>
                                        </p:attrNameLst>
                                      </p:cBhvr>
                                      <p:tavLst>
                                        <p:tav tm="0">
                                          <p:val>
                                            <p:strVal val="#ppt_y+.1"/>
                                          </p:val>
                                        </p:tav>
                                        <p:tav tm="100000">
                                          <p:val>
                                            <p:strVal val="#ppt_y"/>
                                          </p:val>
                                        </p:tav>
                                      </p:tavLst>
                                    </p:anim>
                                  </p:childTnLst>
                                </p:cTn>
                              </p:par>
                              <p:par>
                                <p:cTn id="42" presetID="10" presetClass="entr" presetSubtype="0" fill="hold" nodeType="withEffect">
                                  <p:stCondLst>
                                    <p:cond delay="7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fade">
                                      <p:cBhvr>
                                        <p:cTn id="49" dur="500"/>
                                        <p:tgtEl>
                                          <p:spTgt spid="3">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animEffect transition="in" filter="fade">
                                      <p:cBhvr>
                                        <p:cTn id="52" dur="500"/>
                                        <p:tgtEl>
                                          <p:spTgt spid="3">
                                            <p:txEl>
                                              <p:pRg st="1" end="1"/>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fade">
                                      <p:cBhvr>
                                        <p:cTn id="55" dur="500"/>
                                        <p:tgtEl>
                                          <p:spTgt spid="3">
                                            <p:txEl>
                                              <p:pRg st="2" end="2"/>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500"/>
                                        <p:tgtEl>
                                          <p:spTgt spid="3">
                                            <p:txEl>
                                              <p:pRg st="3" end="3"/>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fade">
                                      <p:cBhvr>
                                        <p:cTn id="6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Sisu 2 veerus">
    <p:spTree>
      <p:nvGrpSpPr>
        <p:cNvPr id="1" name=""/>
        <p:cNvGrpSpPr/>
        <p:nvPr/>
      </p:nvGrpSpPr>
      <p:grpSpPr>
        <a:xfrm>
          <a:off x="0" y="0"/>
          <a:ext cx="0" cy="0"/>
          <a:chOff x="0" y="0"/>
          <a:chExt cx="0" cy="0"/>
        </a:xfrm>
      </p:grpSpPr>
      <p:sp>
        <p:nvSpPr>
          <p:cNvPr id="5" name="Vabakuju 4"/>
          <p:cNvSpPr/>
          <p:nvPr userDrawn="1"/>
        </p:nvSpPr>
        <p:spPr>
          <a:xfrm>
            <a:off x="7692598" y="4872150"/>
            <a:ext cx="1453380" cy="850419"/>
          </a:xfrm>
          <a:custGeom>
            <a:avLst/>
            <a:gdLst>
              <a:gd name="connsiteX0" fmla="*/ 1725854 w 2525197"/>
              <a:gd name="connsiteY0" fmla="*/ 0 h 1477574"/>
              <a:gd name="connsiteX1" fmla="*/ 2525197 w 2525197"/>
              <a:gd name="connsiteY1" fmla="*/ 333060 h 1477574"/>
              <a:gd name="connsiteX2" fmla="*/ 2525197 w 2525197"/>
              <a:gd name="connsiteY2" fmla="*/ 1477574 h 1477574"/>
              <a:gd name="connsiteX3" fmla="*/ 0 w 2525197"/>
              <a:gd name="connsiteY3" fmla="*/ 1477574 h 1477574"/>
              <a:gd name="connsiteX4" fmla="*/ 1725854 w 2525197"/>
              <a:gd name="connsiteY4" fmla="*/ 0 h 1477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197" h="1477574">
                <a:moveTo>
                  <a:pt x="1725854" y="0"/>
                </a:moveTo>
                <a:lnTo>
                  <a:pt x="2525197" y="333060"/>
                </a:lnTo>
                <a:lnTo>
                  <a:pt x="2525197" y="1477574"/>
                </a:lnTo>
                <a:lnTo>
                  <a:pt x="0" y="1477574"/>
                </a:lnTo>
                <a:lnTo>
                  <a:pt x="1725854" y="0"/>
                </a:lnTo>
                <a:close/>
              </a:path>
            </a:pathLst>
          </a:custGeom>
          <a:gradFill flip="none" rotWithShape="1">
            <a:gsLst>
              <a:gs pos="0">
                <a:srgbClr val="00589A"/>
              </a:gs>
              <a:gs pos="100000">
                <a:srgbClr val="0068B4">
                  <a:alpha val="8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6" name="Vabakuju 5"/>
          <p:cNvSpPr/>
          <p:nvPr userDrawn="1"/>
        </p:nvSpPr>
        <p:spPr>
          <a:xfrm>
            <a:off x="8152660" y="2425452"/>
            <a:ext cx="993317" cy="3297116"/>
          </a:xfrm>
          <a:custGeom>
            <a:avLst/>
            <a:gdLst>
              <a:gd name="connsiteX0" fmla="*/ 1725854 w 1725854"/>
              <a:gd name="connsiteY0" fmla="*/ 0 h 5728626"/>
              <a:gd name="connsiteX1" fmla="*/ 1719798 w 1725854"/>
              <a:gd name="connsiteY1" fmla="*/ 5728626 h 5728626"/>
              <a:gd name="connsiteX2" fmla="*/ 0 w 1725854"/>
              <a:gd name="connsiteY2" fmla="*/ 5728626 h 5728626"/>
              <a:gd name="connsiteX3" fmla="*/ 1725854 w 1725854"/>
              <a:gd name="connsiteY3" fmla="*/ 0 h 5728626"/>
            </a:gdLst>
            <a:ahLst/>
            <a:cxnLst>
              <a:cxn ang="0">
                <a:pos x="connsiteX0" y="connsiteY0"/>
              </a:cxn>
              <a:cxn ang="0">
                <a:pos x="connsiteX1" y="connsiteY1"/>
              </a:cxn>
              <a:cxn ang="0">
                <a:pos x="connsiteX2" y="connsiteY2"/>
              </a:cxn>
              <a:cxn ang="0">
                <a:pos x="connsiteX3" y="connsiteY3"/>
              </a:cxn>
            </a:cxnLst>
            <a:rect l="l" t="t" r="r" b="b"/>
            <a:pathLst>
              <a:path w="1725854" h="5728626">
                <a:moveTo>
                  <a:pt x="1725854" y="0"/>
                </a:moveTo>
                <a:cubicBezTo>
                  <a:pt x="1723835" y="1909542"/>
                  <a:pt x="1721817" y="3819084"/>
                  <a:pt x="1719798" y="5728626"/>
                </a:cubicBezTo>
                <a:lnTo>
                  <a:pt x="0" y="5728626"/>
                </a:lnTo>
                <a:lnTo>
                  <a:pt x="1725854" y="0"/>
                </a:lnTo>
                <a:close/>
              </a:path>
            </a:pathLst>
          </a:custGeom>
          <a:solidFill>
            <a:srgbClr val="00589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Vabakuju 6"/>
          <p:cNvSpPr/>
          <p:nvPr userDrawn="1"/>
        </p:nvSpPr>
        <p:spPr>
          <a:xfrm>
            <a:off x="7532274" y="3457110"/>
            <a:ext cx="1613704" cy="2265460"/>
          </a:xfrm>
          <a:custGeom>
            <a:avLst/>
            <a:gdLst>
              <a:gd name="connsiteX0" fmla="*/ 0 w 2803756"/>
              <a:gd name="connsiteY0" fmla="*/ 3936159 h 3936159"/>
              <a:gd name="connsiteX1" fmla="*/ 2803756 w 2803756"/>
              <a:gd name="connsiteY1" fmla="*/ 0 h 3936159"/>
              <a:gd name="connsiteX2" fmla="*/ 1962024 w 2803756"/>
              <a:gd name="connsiteY2" fmla="*/ 3936159 h 3936159"/>
              <a:gd name="connsiteX3" fmla="*/ 0 w 2803756"/>
              <a:gd name="connsiteY3" fmla="*/ 3936159 h 3936159"/>
            </a:gdLst>
            <a:ahLst/>
            <a:cxnLst>
              <a:cxn ang="0">
                <a:pos x="connsiteX0" y="connsiteY0"/>
              </a:cxn>
              <a:cxn ang="0">
                <a:pos x="connsiteX1" y="connsiteY1"/>
              </a:cxn>
              <a:cxn ang="0">
                <a:pos x="connsiteX2" y="connsiteY2"/>
              </a:cxn>
              <a:cxn ang="0">
                <a:pos x="connsiteX3" y="connsiteY3"/>
              </a:cxn>
            </a:cxnLst>
            <a:rect l="l" t="t" r="r" b="b"/>
            <a:pathLst>
              <a:path w="2803756" h="3936159">
                <a:moveTo>
                  <a:pt x="0" y="3936159"/>
                </a:moveTo>
                <a:lnTo>
                  <a:pt x="2803756" y="0"/>
                </a:lnTo>
                <a:lnTo>
                  <a:pt x="1962024" y="3936159"/>
                </a:lnTo>
                <a:lnTo>
                  <a:pt x="0" y="3936159"/>
                </a:lnTo>
                <a:close/>
              </a:path>
            </a:pathLst>
          </a:custGeom>
          <a:solidFill>
            <a:srgbClr val="00589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8" name="Vabakuju 7"/>
          <p:cNvSpPr/>
          <p:nvPr userDrawn="1"/>
        </p:nvSpPr>
        <p:spPr>
          <a:xfrm>
            <a:off x="7448627" y="4582869"/>
            <a:ext cx="1697352" cy="1139700"/>
          </a:xfrm>
          <a:custGeom>
            <a:avLst/>
            <a:gdLst>
              <a:gd name="connsiteX0" fmla="*/ 0 w 2949091"/>
              <a:gd name="connsiteY0" fmla="*/ 750898 h 1980191"/>
              <a:gd name="connsiteX1" fmla="*/ 2949091 w 2949091"/>
              <a:gd name="connsiteY1" fmla="*/ 0 h 1980191"/>
              <a:gd name="connsiteX2" fmla="*/ 2943035 w 2949091"/>
              <a:gd name="connsiteY2" fmla="*/ 1580519 h 1980191"/>
              <a:gd name="connsiteX3" fmla="*/ 2331417 w 2949091"/>
              <a:gd name="connsiteY3" fmla="*/ 1980191 h 1980191"/>
              <a:gd name="connsiteX4" fmla="*/ 308837 w 2949091"/>
              <a:gd name="connsiteY4" fmla="*/ 1974135 h 1980191"/>
              <a:gd name="connsiteX5" fmla="*/ 0 w 2949091"/>
              <a:gd name="connsiteY5" fmla="*/ 750898 h 198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9091" h="1980191">
                <a:moveTo>
                  <a:pt x="0" y="750898"/>
                </a:moveTo>
                <a:lnTo>
                  <a:pt x="2949091" y="0"/>
                </a:lnTo>
                <a:cubicBezTo>
                  <a:pt x="2947072" y="526840"/>
                  <a:pt x="2945054" y="1053679"/>
                  <a:pt x="2943035" y="1580519"/>
                </a:cubicBezTo>
                <a:lnTo>
                  <a:pt x="2331417" y="1980191"/>
                </a:lnTo>
                <a:lnTo>
                  <a:pt x="308837" y="1974135"/>
                </a:lnTo>
                <a:lnTo>
                  <a:pt x="0" y="750898"/>
                </a:lnTo>
                <a:close/>
              </a:path>
            </a:pathLst>
          </a:custGeom>
          <a:solidFill>
            <a:srgbClr val="0068B4">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9" name="Vabakuju 8"/>
          <p:cNvSpPr/>
          <p:nvPr userDrawn="1"/>
        </p:nvSpPr>
        <p:spPr>
          <a:xfrm>
            <a:off x="7811097" y="5283417"/>
            <a:ext cx="1334880" cy="439151"/>
          </a:xfrm>
          <a:custGeom>
            <a:avLst/>
            <a:gdLst>
              <a:gd name="connsiteX0" fmla="*/ 1556297 w 2319306"/>
              <a:gd name="connsiteY0" fmla="*/ 0 h 763009"/>
              <a:gd name="connsiteX1" fmla="*/ 2319306 w 2319306"/>
              <a:gd name="connsiteY1" fmla="*/ 763009 h 763009"/>
              <a:gd name="connsiteX2" fmla="*/ 0 w 2319306"/>
              <a:gd name="connsiteY2" fmla="*/ 763009 h 763009"/>
              <a:gd name="connsiteX3" fmla="*/ 1556297 w 2319306"/>
              <a:gd name="connsiteY3" fmla="*/ 0 h 763009"/>
            </a:gdLst>
            <a:ahLst/>
            <a:cxnLst>
              <a:cxn ang="0">
                <a:pos x="connsiteX0" y="connsiteY0"/>
              </a:cxn>
              <a:cxn ang="0">
                <a:pos x="connsiteX1" y="connsiteY1"/>
              </a:cxn>
              <a:cxn ang="0">
                <a:pos x="connsiteX2" y="connsiteY2"/>
              </a:cxn>
              <a:cxn ang="0">
                <a:pos x="connsiteX3" y="connsiteY3"/>
              </a:cxn>
            </a:cxnLst>
            <a:rect l="l" t="t" r="r" b="b"/>
            <a:pathLst>
              <a:path w="2319306" h="763009">
                <a:moveTo>
                  <a:pt x="1556297" y="0"/>
                </a:moveTo>
                <a:lnTo>
                  <a:pt x="2319306" y="763009"/>
                </a:lnTo>
                <a:lnTo>
                  <a:pt x="0" y="763009"/>
                </a:lnTo>
                <a:lnTo>
                  <a:pt x="1556297" y="0"/>
                </a:lnTo>
                <a:close/>
              </a:path>
            </a:pathLst>
          </a:custGeom>
          <a:solidFill>
            <a:srgbClr val="0068B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10" name="Vabakuju 9"/>
          <p:cNvSpPr/>
          <p:nvPr userDrawn="1"/>
        </p:nvSpPr>
        <p:spPr>
          <a:xfrm>
            <a:off x="8602268" y="4213424"/>
            <a:ext cx="543710" cy="1509144"/>
          </a:xfrm>
          <a:custGeom>
            <a:avLst/>
            <a:gdLst>
              <a:gd name="connsiteX0" fmla="*/ 0 w 944678"/>
              <a:gd name="connsiteY0" fmla="*/ 0 h 2622087"/>
              <a:gd name="connsiteX1" fmla="*/ 351226 w 944678"/>
              <a:gd name="connsiteY1" fmla="*/ 2622087 h 2622087"/>
              <a:gd name="connsiteX2" fmla="*/ 944678 w 944678"/>
              <a:gd name="connsiteY2" fmla="*/ 2622087 h 2622087"/>
              <a:gd name="connsiteX3" fmla="*/ 944678 w 944678"/>
              <a:gd name="connsiteY3" fmla="*/ 981012 h 2622087"/>
              <a:gd name="connsiteX4" fmla="*/ 0 w 944678"/>
              <a:gd name="connsiteY4" fmla="*/ 0 h 2622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678" h="2622087">
                <a:moveTo>
                  <a:pt x="0" y="0"/>
                </a:moveTo>
                <a:lnTo>
                  <a:pt x="351226" y="2622087"/>
                </a:lnTo>
                <a:lnTo>
                  <a:pt x="944678" y="2622087"/>
                </a:lnTo>
                <a:lnTo>
                  <a:pt x="944678" y="981012"/>
                </a:lnTo>
                <a:lnTo>
                  <a:pt x="0" y="0"/>
                </a:lnTo>
                <a:close/>
              </a:path>
            </a:pathLst>
          </a:custGeom>
          <a:solidFill>
            <a:srgbClr val="00589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11" name="Vabakuju 10"/>
          <p:cNvSpPr/>
          <p:nvPr userDrawn="1"/>
        </p:nvSpPr>
        <p:spPr>
          <a:xfrm>
            <a:off x="8755622" y="4872150"/>
            <a:ext cx="390356" cy="850420"/>
          </a:xfrm>
          <a:custGeom>
            <a:avLst/>
            <a:gdLst>
              <a:gd name="connsiteX0" fmla="*/ 678231 w 678231"/>
              <a:gd name="connsiteY0" fmla="*/ 0 h 1477574"/>
              <a:gd name="connsiteX1" fmla="*/ 678231 w 678231"/>
              <a:gd name="connsiteY1" fmla="*/ 1477574 h 1477574"/>
              <a:gd name="connsiteX2" fmla="*/ 0 w 678231"/>
              <a:gd name="connsiteY2" fmla="*/ 1477574 h 1477574"/>
              <a:gd name="connsiteX3" fmla="*/ 678231 w 678231"/>
              <a:gd name="connsiteY3" fmla="*/ 0 h 1477574"/>
            </a:gdLst>
            <a:ahLst/>
            <a:cxnLst>
              <a:cxn ang="0">
                <a:pos x="connsiteX0" y="connsiteY0"/>
              </a:cxn>
              <a:cxn ang="0">
                <a:pos x="connsiteX1" y="connsiteY1"/>
              </a:cxn>
              <a:cxn ang="0">
                <a:pos x="connsiteX2" y="connsiteY2"/>
              </a:cxn>
              <a:cxn ang="0">
                <a:pos x="connsiteX3" y="connsiteY3"/>
              </a:cxn>
            </a:cxnLst>
            <a:rect l="l" t="t" r="r" b="b"/>
            <a:pathLst>
              <a:path w="678231" h="1477574">
                <a:moveTo>
                  <a:pt x="678231" y="0"/>
                </a:moveTo>
                <a:lnTo>
                  <a:pt x="678231" y="1477574"/>
                </a:lnTo>
                <a:lnTo>
                  <a:pt x="0" y="1477574"/>
                </a:lnTo>
                <a:lnTo>
                  <a:pt x="678231" y="0"/>
                </a:lnTo>
                <a:close/>
              </a:path>
            </a:pathLst>
          </a:custGeom>
          <a:solidFill>
            <a:srgbClr val="00589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pic>
        <p:nvPicPr>
          <p:cNvPr id="12" name="Pilt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2268" y="5221830"/>
            <a:ext cx="269736" cy="297031"/>
          </a:xfrm>
          <a:prstGeom prst="rect">
            <a:avLst/>
          </a:prstGeom>
        </p:spPr>
      </p:pic>
      <p:sp>
        <p:nvSpPr>
          <p:cNvPr id="2" name="Pealkiri 1"/>
          <p:cNvSpPr>
            <a:spLocks noGrp="1"/>
          </p:cNvSpPr>
          <p:nvPr>
            <p:ph type="title"/>
          </p:nvPr>
        </p:nvSpPr>
        <p:spPr/>
        <p:txBody>
          <a:bodyPr>
            <a:normAutofit/>
          </a:bodyPr>
          <a:lstStyle>
            <a:lvl1pPr>
              <a:defRPr sz="4000"/>
            </a:lvl1pPr>
          </a:lstStyle>
          <a:p>
            <a:r>
              <a:rPr lang="et-EE"/>
              <a:t>Muutke pealkirja laadi</a:t>
            </a:r>
          </a:p>
        </p:txBody>
      </p:sp>
      <p:sp>
        <p:nvSpPr>
          <p:cNvPr id="3" name="Sisu kohatäide 2"/>
          <p:cNvSpPr>
            <a:spLocks noGrp="1"/>
          </p:cNvSpPr>
          <p:nvPr>
            <p:ph sz="half" idx="1"/>
          </p:nvPr>
        </p:nvSpPr>
        <p:spPr>
          <a:xfrm>
            <a:off x="457200" y="1345332"/>
            <a:ext cx="4038600" cy="2828396"/>
          </a:xfrm>
        </p:spPr>
        <p:txBody>
          <a:bodyPr>
            <a:normAutofit/>
          </a:bodyPr>
          <a:lstStyle>
            <a:lvl1pPr marL="402325" indent="-402325">
              <a:buClr>
                <a:srgbClr val="00589A"/>
              </a:buClr>
              <a:buFont typeface="Myriad Pro" pitchFamily="34" charset="0"/>
              <a:buChar char="•"/>
              <a:defRPr sz="2200"/>
            </a:lvl1pPr>
            <a:lvl2pPr>
              <a:defRPr sz="1800"/>
            </a:lvl2pPr>
            <a:lvl3pPr>
              <a:defRPr sz="1600"/>
            </a:lvl3pPr>
            <a:lvl4pPr>
              <a:defRPr sz="1600"/>
            </a:lvl4pPr>
            <a:lvl5pPr>
              <a:defRPr sz="1600"/>
            </a:lvl5pPr>
            <a:lvl6pPr>
              <a:defRPr sz="2100"/>
            </a:lvl6pPr>
            <a:lvl7pPr>
              <a:defRPr sz="2100"/>
            </a:lvl7pPr>
            <a:lvl8pPr>
              <a:defRPr sz="2100"/>
            </a:lvl8pPr>
            <a:lvl9pPr>
              <a:defRPr sz="2100"/>
            </a:lvl9p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4648200" y="1345332"/>
            <a:ext cx="4038600" cy="2828396"/>
          </a:xfrm>
        </p:spPr>
        <p:txBody>
          <a:bodyPr>
            <a:normAutofit/>
          </a:bodyPr>
          <a:lstStyle>
            <a:lvl1pPr>
              <a:defRPr sz="2200"/>
            </a:lvl1pPr>
            <a:lvl2pPr>
              <a:defRPr sz="1800"/>
            </a:lvl2pPr>
            <a:lvl3pPr>
              <a:defRPr sz="1600"/>
            </a:lvl3pPr>
            <a:lvl4pPr>
              <a:defRPr sz="1600"/>
            </a:lvl4pPr>
            <a:lvl5pPr>
              <a:defRPr sz="1600"/>
            </a:lvl5pPr>
            <a:lvl6pPr>
              <a:defRPr sz="2100"/>
            </a:lvl6pPr>
            <a:lvl7pPr>
              <a:defRPr sz="2100"/>
            </a:lvl7pPr>
            <a:lvl8pPr>
              <a:defRPr sz="2100"/>
            </a:lvl8pPr>
            <a:lvl9pPr>
              <a:defRPr sz="2100"/>
            </a:lvl9p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13" name="Slaidinumbri kohatäide 5"/>
          <p:cNvSpPr>
            <a:spLocks noGrp="1"/>
          </p:cNvSpPr>
          <p:nvPr>
            <p:ph type="sldNum" sz="quarter" idx="4"/>
          </p:nvPr>
        </p:nvSpPr>
        <p:spPr>
          <a:xfrm>
            <a:off x="3505200" y="5296960"/>
            <a:ext cx="2133600" cy="304271"/>
          </a:xfrm>
          <a:prstGeom prst="rect">
            <a:avLst/>
          </a:prstGeom>
        </p:spPr>
        <p:txBody>
          <a:bodyPr vert="horz" lIns="107287" tIns="53643" rIns="107287" bIns="53643" rtlCol="0" anchor="ctr"/>
          <a:lstStyle>
            <a:lvl1pPr algn="ctr">
              <a:defRPr sz="1400">
                <a:solidFill>
                  <a:schemeClr val="tx1">
                    <a:tint val="75000"/>
                  </a:schemeClr>
                </a:solidFill>
              </a:defRPr>
            </a:lvl1pPr>
          </a:lstStyle>
          <a:p>
            <a:fld id="{AA83FDEA-09B5-4ABC-98BC-DF0F986E070A}" type="slidenum">
              <a:rPr lang="et-EE" smtClean="0"/>
              <a:pPr/>
              <a:t>‹#›</a:t>
            </a:fld>
            <a:endParaRPr lang="et-EE"/>
          </a:p>
        </p:txBody>
      </p:sp>
    </p:spTree>
    <p:extLst>
      <p:ext uri="{BB962C8B-B14F-4D97-AF65-F5344CB8AC3E}">
        <p14:creationId xmlns:p14="http://schemas.microsoft.com/office/powerpoint/2010/main" val="1501674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anim calcmode="lin" valueType="num">
                                      <p:cBhvr>
                                        <p:cTn id="11" dur="750" fill="hold"/>
                                        <p:tgtEl>
                                          <p:spTgt spid="6"/>
                                        </p:tgtEl>
                                        <p:attrNameLst>
                                          <p:attrName>ppt_x</p:attrName>
                                        </p:attrNameLst>
                                      </p:cBhvr>
                                      <p:tavLst>
                                        <p:tav tm="0">
                                          <p:val>
                                            <p:strVal val="#ppt_x"/>
                                          </p:val>
                                        </p:tav>
                                        <p:tav tm="100000">
                                          <p:val>
                                            <p:strVal val="#ppt_x"/>
                                          </p:val>
                                        </p:tav>
                                      </p:tavLst>
                                    </p:anim>
                                    <p:anim calcmode="lin" valueType="num">
                                      <p:cBhvr>
                                        <p:cTn id="12" dur="750" fill="hold"/>
                                        <p:tgtEl>
                                          <p:spTgt spid="6"/>
                                        </p:tgtEl>
                                        <p:attrNameLst>
                                          <p:attrName>ppt_y</p:attrName>
                                        </p:attrNameLst>
                                      </p:cBhvr>
                                      <p:tavLst>
                                        <p:tav tm="0">
                                          <p:val>
                                            <p:strVal val="#ppt_y+.1"/>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42" presetClass="entr" presetSubtype="0" fill="hold" grpId="0" nodeType="withEffect">
                                  <p:stCondLst>
                                    <p:cond delay="3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6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50"/>
                                        <p:tgtEl>
                                          <p:spTgt spid="11"/>
                                        </p:tgtEl>
                                      </p:cBhvr>
                                    </p:animEffect>
                                    <p:anim calcmode="lin" valueType="num">
                                      <p:cBhvr>
                                        <p:cTn id="30" dur="750" fill="hold"/>
                                        <p:tgtEl>
                                          <p:spTgt spid="11"/>
                                        </p:tgtEl>
                                        <p:attrNameLst>
                                          <p:attrName>ppt_x</p:attrName>
                                        </p:attrNameLst>
                                      </p:cBhvr>
                                      <p:tavLst>
                                        <p:tav tm="0">
                                          <p:val>
                                            <p:strVal val="#ppt_x"/>
                                          </p:val>
                                        </p:tav>
                                        <p:tav tm="100000">
                                          <p:val>
                                            <p:strVal val="#ppt_x"/>
                                          </p:val>
                                        </p:tav>
                                      </p:tavLst>
                                    </p:anim>
                                    <p:anim calcmode="lin" valueType="num">
                                      <p:cBhvr>
                                        <p:cTn id="31" dur="750" fill="hold"/>
                                        <p:tgtEl>
                                          <p:spTgt spid="1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40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7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700"/>
                                        <p:tgtEl>
                                          <p:spTgt spid="5"/>
                                        </p:tgtEl>
                                      </p:cBhvr>
                                    </p:animEffect>
                                    <p:anim calcmode="lin" valueType="num">
                                      <p:cBhvr>
                                        <p:cTn id="40" dur="700" fill="hold"/>
                                        <p:tgtEl>
                                          <p:spTgt spid="5"/>
                                        </p:tgtEl>
                                        <p:attrNameLst>
                                          <p:attrName>ppt_x</p:attrName>
                                        </p:attrNameLst>
                                      </p:cBhvr>
                                      <p:tavLst>
                                        <p:tav tm="0">
                                          <p:val>
                                            <p:strVal val="#ppt_x"/>
                                          </p:val>
                                        </p:tav>
                                        <p:tav tm="100000">
                                          <p:val>
                                            <p:strVal val="#ppt_x"/>
                                          </p:val>
                                        </p:tav>
                                      </p:tavLst>
                                    </p:anim>
                                    <p:anim calcmode="lin" valueType="num">
                                      <p:cBhvr>
                                        <p:cTn id="41" dur="700" fill="hold"/>
                                        <p:tgtEl>
                                          <p:spTgt spid="5"/>
                                        </p:tgtEl>
                                        <p:attrNameLst>
                                          <p:attrName>ppt_y</p:attrName>
                                        </p:attrNameLst>
                                      </p:cBhvr>
                                      <p:tavLst>
                                        <p:tav tm="0">
                                          <p:val>
                                            <p:strVal val="#ppt_y+.1"/>
                                          </p:val>
                                        </p:tav>
                                        <p:tav tm="100000">
                                          <p:val>
                                            <p:strVal val="#ppt_y"/>
                                          </p:val>
                                        </p:tav>
                                      </p:tavLst>
                                    </p:anim>
                                  </p:childTnLst>
                                </p:cTn>
                              </p:par>
                              <p:par>
                                <p:cTn id="42" presetID="10" presetClass="entr" presetSubtype="0" fill="hold" nodeType="withEffect">
                                  <p:stCondLst>
                                    <p:cond delay="70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fade">
                                      <p:cBhvr>
                                        <p:cTn id="49" dur="500"/>
                                        <p:tgtEl>
                                          <p:spTgt spid="3">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animEffect transition="in" filter="fade">
                                      <p:cBhvr>
                                        <p:cTn id="52" dur="500"/>
                                        <p:tgtEl>
                                          <p:spTgt spid="3">
                                            <p:txEl>
                                              <p:pRg st="1" end="1"/>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fade">
                                      <p:cBhvr>
                                        <p:cTn id="55" dur="500"/>
                                        <p:tgtEl>
                                          <p:spTgt spid="3">
                                            <p:txEl>
                                              <p:pRg st="2" end="2"/>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500"/>
                                        <p:tgtEl>
                                          <p:spTgt spid="3">
                                            <p:txEl>
                                              <p:pRg st="3" end="3"/>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fade">
                                      <p:cBhvr>
                                        <p:cTn id="61" dur="500"/>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
                                            <p:txEl>
                                              <p:pRg st="0" end="0"/>
                                            </p:txEl>
                                          </p:spTgt>
                                        </p:tgtEl>
                                        <p:attrNameLst>
                                          <p:attrName>style.visibility</p:attrName>
                                        </p:attrNameLst>
                                      </p:cBhvr>
                                      <p:to>
                                        <p:strVal val="visible"/>
                                      </p:to>
                                    </p:set>
                                    <p:animEffect transition="in" filter="fade">
                                      <p:cBhvr>
                                        <p:cTn id="66" dur="500"/>
                                        <p:tgtEl>
                                          <p:spTgt spid="4">
                                            <p:txEl>
                                              <p:pRg st="0" end="0"/>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
                                            <p:txEl>
                                              <p:pRg st="1" end="1"/>
                                            </p:txEl>
                                          </p:spTgt>
                                        </p:tgtEl>
                                        <p:attrNameLst>
                                          <p:attrName>style.visibility</p:attrName>
                                        </p:attrNameLst>
                                      </p:cBhvr>
                                      <p:to>
                                        <p:strVal val="visible"/>
                                      </p:to>
                                    </p:set>
                                    <p:animEffect transition="in" filter="fade">
                                      <p:cBhvr>
                                        <p:cTn id="69" dur="500"/>
                                        <p:tgtEl>
                                          <p:spTgt spid="4">
                                            <p:txEl>
                                              <p:pRg st="1" end="1"/>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
                                            <p:txEl>
                                              <p:pRg st="2" end="2"/>
                                            </p:txEl>
                                          </p:spTgt>
                                        </p:tgtEl>
                                        <p:attrNameLst>
                                          <p:attrName>style.visibility</p:attrName>
                                        </p:attrNameLst>
                                      </p:cBhvr>
                                      <p:to>
                                        <p:strVal val="visible"/>
                                      </p:to>
                                    </p:set>
                                    <p:animEffect transition="in" filter="fade">
                                      <p:cBhvr>
                                        <p:cTn id="72" dur="500"/>
                                        <p:tgtEl>
                                          <p:spTgt spid="4">
                                            <p:txEl>
                                              <p:pRg st="2" end="2"/>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
                                            <p:txEl>
                                              <p:pRg st="3" end="3"/>
                                            </p:txEl>
                                          </p:spTgt>
                                        </p:tgtEl>
                                        <p:attrNameLst>
                                          <p:attrName>style.visibility</p:attrName>
                                        </p:attrNameLst>
                                      </p:cBhvr>
                                      <p:to>
                                        <p:strVal val="visible"/>
                                      </p:to>
                                    </p:set>
                                    <p:animEffect transition="in" filter="fade">
                                      <p:cBhvr>
                                        <p:cTn id="75" dur="500"/>
                                        <p:tgtEl>
                                          <p:spTgt spid="4">
                                            <p:txEl>
                                              <p:pRg st="3" end="3"/>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
                                            <p:txEl>
                                              <p:pRg st="4" end="4"/>
                                            </p:txEl>
                                          </p:spTgt>
                                        </p:tgtEl>
                                        <p:attrNameLst>
                                          <p:attrName>style.visibility</p:attrName>
                                        </p:attrNameLst>
                                      </p:cBhvr>
                                      <p:to>
                                        <p:strVal val="visible"/>
                                      </p:to>
                                    </p:set>
                                    <p:animEffect transition="in" filter="fade">
                                      <p:cBhvr>
                                        <p:cTn id="7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2" grpId="0"/>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uiExpand="1"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isu + pilt vasakul">
    <p:spTree>
      <p:nvGrpSpPr>
        <p:cNvPr id="1" name=""/>
        <p:cNvGrpSpPr/>
        <p:nvPr/>
      </p:nvGrpSpPr>
      <p:grpSpPr>
        <a:xfrm>
          <a:off x="0" y="0"/>
          <a:ext cx="0" cy="0"/>
          <a:chOff x="0" y="0"/>
          <a:chExt cx="0" cy="0"/>
        </a:xfrm>
      </p:grpSpPr>
      <p:sp>
        <p:nvSpPr>
          <p:cNvPr id="5" name="Pildi kohatäide 4"/>
          <p:cNvSpPr>
            <a:spLocks noGrp="1"/>
          </p:cNvSpPr>
          <p:nvPr>
            <p:ph type="pic" sz="quarter" idx="10"/>
          </p:nvPr>
        </p:nvSpPr>
        <p:spPr>
          <a:xfrm>
            <a:off x="179512" y="180900"/>
            <a:ext cx="2736304" cy="5353200"/>
          </a:xfrm>
          <a:gradFill>
            <a:gsLst>
              <a:gs pos="0">
                <a:schemeClr val="bg1">
                  <a:lumMod val="95000"/>
                </a:schemeClr>
              </a:gs>
              <a:gs pos="50000">
                <a:srgbClr val="F2F2F2"/>
              </a:gs>
              <a:gs pos="100000">
                <a:schemeClr val="bg1">
                  <a:lumMod val="95000"/>
                  <a:alpha val="0"/>
                </a:schemeClr>
              </a:gs>
            </a:gsLst>
            <a:lin ang="2700000" scaled="1"/>
          </a:gradFill>
        </p:spPr>
        <p:txBody>
          <a:bodyPr>
            <a:normAutofit/>
          </a:bodyPr>
          <a:lstStyle>
            <a:lvl1pPr marL="0" indent="0">
              <a:buNone/>
              <a:defRPr sz="1400"/>
            </a:lvl1pPr>
          </a:lstStyle>
          <a:p>
            <a:r>
              <a:rPr lang="et-EE"/>
              <a:t>Pildi lisamiseks klõpsake ikooni</a:t>
            </a:r>
          </a:p>
        </p:txBody>
      </p:sp>
      <p:sp>
        <p:nvSpPr>
          <p:cNvPr id="2" name="Pealkiri 1"/>
          <p:cNvSpPr>
            <a:spLocks noGrp="1"/>
          </p:cNvSpPr>
          <p:nvPr>
            <p:ph type="title"/>
          </p:nvPr>
        </p:nvSpPr>
        <p:spPr>
          <a:xfrm>
            <a:off x="3190982" y="228864"/>
            <a:ext cx="5194920" cy="952500"/>
          </a:xfrm>
        </p:spPr>
        <p:txBody>
          <a:bodyPr>
            <a:normAutofit/>
          </a:bodyPr>
          <a:lstStyle>
            <a:lvl1pPr algn="l">
              <a:defRPr sz="4000"/>
            </a:lvl1pPr>
          </a:lstStyle>
          <a:p>
            <a:r>
              <a:rPr lang="et-EE"/>
              <a:t>Muutke pealkirja laadi</a:t>
            </a:r>
          </a:p>
        </p:txBody>
      </p:sp>
      <p:sp>
        <p:nvSpPr>
          <p:cNvPr id="3" name="Sisu kohatäide 2"/>
          <p:cNvSpPr>
            <a:spLocks noGrp="1"/>
          </p:cNvSpPr>
          <p:nvPr>
            <p:ph idx="1"/>
          </p:nvPr>
        </p:nvSpPr>
        <p:spPr>
          <a:xfrm>
            <a:off x="3190982" y="1333502"/>
            <a:ext cx="5194920" cy="3771636"/>
          </a:xfrm>
        </p:spPr>
        <p:txBody>
          <a:bodyPr>
            <a:normAutofit/>
          </a:bodyPr>
          <a:lstStyle>
            <a:lvl1pPr>
              <a:defRPr sz="2200"/>
            </a:lvl1pPr>
            <a:lvl2pPr>
              <a:defRPr sz="2000"/>
            </a:lvl2pPr>
            <a:lvl3pPr>
              <a:defRPr sz="1600"/>
            </a:lvl3pPr>
            <a:lvl4pPr>
              <a:defRPr sz="1400"/>
            </a:lvl4pPr>
            <a:lvl5pPr>
              <a:defRPr sz="1400"/>
            </a:lvl5p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13" name="Vabakuju 12"/>
          <p:cNvSpPr/>
          <p:nvPr userDrawn="1"/>
        </p:nvSpPr>
        <p:spPr>
          <a:xfrm>
            <a:off x="7692598" y="4872150"/>
            <a:ext cx="1453380" cy="850419"/>
          </a:xfrm>
          <a:custGeom>
            <a:avLst/>
            <a:gdLst>
              <a:gd name="connsiteX0" fmla="*/ 1725854 w 2525197"/>
              <a:gd name="connsiteY0" fmla="*/ 0 h 1477574"/>
              <a:gd name="connsiteX1" fmla="*/ 2525197 w 2525197"/>
              <a:gd name="connsiteY1" fmla="*/ 333060 h 1477574"/>
              <a:gd name="connsiteX2" fmla="*/ 2525197 w 2525197"/>
              <a:gd name="connsiteY2" fmla="*/ 1477574 h 1477574"/>
              <a:gd name="connsiteX3" fmla="*/ 0 w 2525197"/>
              <a:gd name="connsiteY3" fmla="*/ 1477574 h 1477574"/>
              <a:gd name="connsiteX4" fmla="*/ 1725854 w 2525197"/>
              <a:gd name="connsiteY4" fmla="*/ 0 h 1477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197" h="1477574">
                <a:moveTo>
                  <a:pt x="1725854" y="0"/>
                </a:moveTo>
                <a:lnTo>
                  <a:pt x="2525197" y="333060"/>
                </a:lnTo>
                <a:lnTo>
                  <a:pt x="2525197" y="1477574"/>
                </a:lnTo>
                <a:lnTo>
                  <a:pt x="0" y="1477574"/>
                </a:lnTo>
                <a:lnTo>
                  <a:pt x="1725854" y="0"/>
                </a:lnTo>
                <a:close/>
              </a:path>
            </a:pathLst>
          </a:custGeom>
          <a:gradFill flip="none" rotWithShape="1">
            <a:gsLst>
              <a:gs pos="0">
                <a:srgbClr val="00589A"/>
              </a:gs>
              <a:gs pos="100000">
                <a:srgbClr val="0068B4">
                  <a:alpha val="8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14" name="Vabakuju 13"/>
          <p:cNvSpPr/>
          <p:nvPr userDrawn="1"/>
        </p:nvSpPr>
        <p:spPr>
          <a:xfrm>
            <a:off x="8152660" y="2425452"/>
            <a:ext cx="993317" cy="3297116"/>
          </a:xfrm>
          <a:custGeom>
            <a:avLst/>
            <a:gdLst>
              <a:gd name="connsiteX0" fmla="*/ 1725854 w 1725854"/>
              <a:gd name="connsiteY0" fmla="*/ 0 h 5728626"/>
              <a:gd name="connsiteX1" fmla="*/ 1719798 w 1725854"/>
              <a:gd name="connsiteY1" fmla="*/ 5728626 h 5728626"/>
              <a:gd name="connsiteX2" fmla="*/ 0 w 1725854"/>
              <a:gd name="connsiteY2" fmla="*/ 5728626 h 5728626"/>
              <a:gd name="connsiteX3" fmla="*/ 1725854 w 1725854"/>
              <a:gd name="connsiteY3" fmla="*/ 0 h 5728626"/>
            </a:gdLst>
            <a:ahLst/>
            <a:cxnLst>
              <a:cxn ang="0">
                <a:pos x="connsiteX0" y="connsiteY0"/>
              </a:cxn>
              <a:cxn ang="0">
                <a:pos x="connsiteX1" y="connsiteY1"/>
              </a:cxn>
              <a:cxn ang="0">
                <a:pos x="connsiteX2" y="connsiteY2"/>
              </a:cxn>
              <a:cxn ang="0">
                <a:pos x="connsiteX3" y="connsiteY3"/>
              </a:cxn>
            </a:cxnLst>
            <a:rect l="l" t="t" r="r" b="b"/>
            <a:pathLst>
              <a:path w="1725854" h="5728626">
                <a:moveTo>
                  <a:pt x="1725854" y="0"/>
                </a:moveTo>
                <a:cubicBezTo>
                  <a:pt x="1723835" y="1909542"/>
                  <a:pt x="1721817" y="3819084"/>
                  <a:pt x="1719798" y="5728626"/>
                </a:cubicBezTo>
                <a:lnTo>
                  <a:pt x="0" y="5728626"/>
                </a:lnTo>
                <a:lnTo>
                  <a:pt x="1725854" y="0"/>
                </a:lnTo>
                <a:close/>
              </a:path>
            </a:pathLst>
          </a:custGeom>
          <a:solidFill>
            <a:srgbClr val="00589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5" name="Vabakuju 14"/>
          <p:cNvSpPr/>
          <p:nvPr userDrawn="1"/>
        </p:nvSpPr>
        <p:spPr>
          <a:xfrm>
            <a:off x="7532274" y="3457110"/>
            <a:ext cx="1613704" cy="2265460"/>
          </a:xfrm>
          <a:custGeom>
            <a:avLst/>
            <a:gdLst>
              <a:gd name="connsiteX0" fmla="*/ 0 w 2803756"/>
              <a:gd name="connsiteY0" fmla="*/ 3936159 h 3936159"/>
              <a:gd name="connsiteX1" fmla="*/ 2803756 w 2803756"/>
              <a:gd name="connsiteY1" fmla="*/ 0 h 3936159"/>
              <a:gd name="connsiteX2" fmla="*/ 1962024 w 2803756"/>
              <a:gd name="connsiteY2" fmla="*/ 3936159 h 3936159"/>
              <a:gd name="connsiteX3" fmla="*/ 0 w 2803756"/>
              <a:gd name="connsiteY3" fmla="*/ 3936159 h 3936159"/>
            </a:gdLst>
            <a:ahLst/>
            <a:cxnLst>
              <a:cxn ang="0">
                <a:pos x="connsiteX0" y="connsiteY0"/>
              </a:cxn>
              <a:cxn ang="0">
                <a:pos x="connsiteX1" y="connsiteY1"/>
              </a:cxn>
              <a:cxn ang="0">
                <a:pos x="connsiteX2" y="connsiteY2"/>
              </a:cxn>
              <a:cxn ang="0">
                <a:pos x="connsiteX3" y="connsiteY3"/>
              </a:cxn>
            </a:cxnLst>
            <a:rect l="l" t="t" r="r" b="b"/>
            <a:pathLst>
              <a:path w="2803756" h="3936159">
                <a:moveTo>
                  <a:pt x="0" y="3936159"/>
                </a:moveTo>
                <a:lnTo>
                  <a:pt x="2803756" y="0"/>
                </a:lnTo>
                <a:lnTo>
                  <a:pt x="1962024" y="3936159"/>
                </a:lnTo>
                <a:lnTo>
                  <a:pt x="0" y="3936159"/>
                </a:lnTo>
                <a:close/>
              </a:path>
            </a:pathLst>
          </a:custGeom>
          <a:solidFill>
            <a:srgbClr val="00589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16" name="Vabakuju 15"/>
          <p:cNvSpPr/>
          <p:nvPr userDrawn="1"/>
        </p:nvSpPr>
        <p:spPr>
          <a:xfrm>
            <a:off x="7448627" y="4582869"/>
            <a:ext cx="1697352" cy="1139700"/>
          </a:xfrm>
          <a:custGeom>
            <a:avLst/>
            <a:gdLst>
              <a:gd name="connsiteX0" fmla="*/ 0 w 2949091"/>
              <a:gd name="connsiteY0" fmla="*/ 750898 h 1980191"/>
              <a:gd name="connsiteX1" fmla="*/ 2949091 w 2949091"/>
              <a:gd name="connsiteY1" fmla="*/ 0 h 1980191"/>
              <a:gd name="connsiteX2" fmla="*/ 2943035 w 2949091"/>
              <a:gd name="connsiteY2" fmla="*/ 1580519 h 1980191"/>
              <a:gd name="connsiteX3" fmla="*/ 2331417 w 2949091"/>
              <a:gd name="connsiteY3" fmla="*/ 1980191 h 1980191"/>
              <a:gd name="connsiteX4" fmla="*/ 308837 w 2949091"/>
              <a:gd name="connsiteY4" fmla="*/ 1974135 h 1980191"/>
              <a:gd name="connsiteX5" fmla="*/ 0 w 2949091"/>
              <a:gd name="connsiteY5" fmla="*/ 750898 h 198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9091" h="1980191">
                <a:moveTo>
                  <a:pt x="0" y="750898"/>
                </a:moveTo>
                <a:lnTo>
                  <a:pt x="2949091" y="0"/>
                </a:lnTo>
                <a:cubicBezTo>
                  <a:pt x="2947072" y="526840"/>
                  <a:pt x="2945054" y="1053679"/>
                  <a:pt x="2943035" y="1580519"/>
                </a:cubicBezTo>
                <a:lnTo>
                  <a:pt x="2331417" y="1980191"/>
                </a:lnTo>
                <a:lnTo>
                  <a:pt x="308837" y="1974135"/>
                </a:lnTo>
                <a:lnTo>
                  <a:pt x="0" y="750898"/>
                </a:lnTo>
                <a:close/>
              </a:path>
            </a:pathLst>
          </a:custGeom>
          <a:solidFill>
            <a:srgbClr val="0068B4">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17" name="Vabakuju 16"/>
          <p:cNvSpPr/>
          <p:nvPr userDrawn="1"/>
        </p:nvSpPr>
        <p:spPr>
          <a:xfrm>
            <a:off x="7811097" y="5283417"/>
            <a:ext cx="1334880" cy="439151"/>
          </a:xfrm>
          <a:custGeom>
            <a:avLst/>
            <a:gdLst>
              <a:gd name="connsiteX0" fmla="*/ 1556297 w 2319306"/>
              <a:gd name="connsiteY0" fmla="*/ 0 h 763009"/>
              <a:gd name="connsiteX1" fmla="*/ 2319306 w 2319306"/>
              <a:gd name="connsiteY1" fmla="*/ 763009 h 763009"/>
              <a:gd name="connsiteX2" fmla="*/ 0 w 2319306"/>
              <a:gd name="connsiteY2" fmla="*/ 763009 h 763009"/>
              <a:gd name="connsiteX3" fmla="*/ 1556297 w 2319306"/>
              <a:gd name="connsiteY3" fmla="*/ 0 h 763009"/>
            </a:gdLst>
            <a:ahLst/>
            <a:cxnLst>
              <a:cxn ang="0">
                <a:pos x="connsiteX0" y="connsiteY0"/>
              </a:cxn>
              <a:cxn ang="0">
                <a:pos x="connsiteX1" y="connsiteY1"/>
              </a:cxn>
              <a:cxn ang="0">
                <a:pos x="connsiteX2" y="connsiteY2"/>
              </a:cxn>
              <a:cxn ang="0">
                <a:pos x="connsiteX3" y="connsiteY3"/>
              </a:cxn>
            </a:cxnLst>
            <a:rect l="l" t="t" r="r" b="b"/>
            <a:pathLst>
              <a:path w="2319306" h="763009">
                <a:moveTo>
                  <a:pt x="1556297" y="0"/>
                </a:moveTo>
                <a:lnTo>
                  <a:pt x="2319306" y="763009"/>
                </a:lnTo>
                <a:lnTo>
                  <a:pt x="0" y="763009"/>
                </a:lnTo>
                <a:lnTo>
                  <a:pt x="1556297" y="0"/>
                </a:lnTo>
                <a:close/>
              </a:path>
            </a:pathLst>
          </a:custGeom>
          <a:solidFill>
            <a:srgbClr val="0068B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18" name="Vabakuju 17"/>
          <p:cNvSpPr/>
          <p:nvPr userDrawn="1"/>
        </p:nvSpPr>
        <p:spPr>
          <a:xfrm>
            <a:off x="8602268" y="4213424"/>
            <a:ext cx="543710" cy="1509144"/>
          </a:xfrm>
          <a:custGeom>
            <a:avLst/>
            <a:gdLst>
              <a:gd name="connsiteX0" fmla="*/ 0 w 944678"/>
              <a:gd name="connsiteY0" fmla="*/ 0 h 2622087"/>
              <a:gd name="connsiteX1" fmla="*/ 351226 w 944678"/>
              <a:gd name="connsiteY1" fmla="*/ 2622087 h 2622087"/>
              <a:gd name="connsiteX2" fmla="*/ 944678 w 944678"/>
              <a:gd name="connsiteY2" fmla="*/ 2622087 h 2622087"/>
              <a:gd name="connsiteX3" fmla="*/ 944678 w 944678"/>
              <a:gd name="connsiteY3" fmla="*/ 981012 h 2622087"/>
              <a:gd name="connsiteX4" fmla="*/ 0 w 944678"/>
              <a:gd name="connsiteY4" fmla="*/ 0 h 2622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678" h="2622087">
                <a:moveTo>
                  <a:pt x="0" y="0"/>
                </a:moveTo>
                <a:lnTo>
                  <a:pt x="351226" y="2622087"/>
                </a:lnTo>
                <a:lnTo>
                  <a:pt x="944678" y="2622087"/>
                </a:lnTo>
                <a:lnTo>
                  <a:pt x="944678" y="981012"/>
                </a:lnTo>
                <a:lnTo>
                  <a:pt x="0" y="0"/>
                </a:lnTo>
                <a:close/>
              </a:path>
            </a:pathLst>
          </a:custGeom>
          <a:solidFill>
            <a:srgbClr val="00589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19" name="Vabakuju 18"/>
          <p:cNvSpPr/>
          <p:nvPr userDrawn="1"/>
        </p:nvSpPr>
        <p:spPr>
          <a:xfrm>
            <a:off x="8755622" y="4872150"/>
            <a:ext cx="390356" cy="850420"/>
          </a:xfrm>
          <a:custGeom>
            <a:avLst/>
            <a:gdLst>
              <a:gd name="connsiteX0" fmla="*/ 678231 w 678231"/>
              <a:gd name="connsiteY0" fmla="*/ 0 h 1477574"/>
              <a:gd name="connsiteX1" fmla="*/ 678231 w 678231"/>
              <a:gd name="connsiteY1" fmla="*/ 1477574 h 1477574"/>
              <a:gd name="connsiteX2" fmla="*/ 0 w 678231"/>
              <a:gd name="connsiteY2" fmla="*/ 1477574 h 1477574"/>
              <a:gd name="connsiteX3" fmla="*/ 678231 w 678231"/>
              <a:gd name="connsiteY3" fmla="*/ 0 h 1477574"/>
            </a:gdLst>
            <a:ahLst/>
            <a:cxnLst>
              <a:cxn ang="0">
                <a:pos x="connsiteX0" y="connsiteY0"/>
              </a:cxn>
              <a:cxn ang="0">
                <a:pos x="connsiteX1" y="connsiteY1"/>
              </a:cxn>
              <a:cxn ang="0">
                <a:pos x="connsiteX2" y="connsiteY2"/>
              </a:cxn>
              <a:cxn ang="0">
                <a:pos x="connsiteX3" y="connsiteY3"/>
              </a:cxn>
            </a:cxnLst>
            <a:rect l="l" t="t" r="r" b="b"/>
            <a:pathLst>
              <a:path w="678231" h="1477574">
                <a:moveTo>
                  <a:pt x="678231" y="0"/>
                </a:moveTo>
                <a:lnTo>
                  <a:pt x="678231" y="1477574"/>
                </a:lnTo>
                <a:lnTo>
                  <a:pt x="0" y="1477574"/>
                </a:lnTo>
                <a:lnTo>
                  <a:pt x="678231" y="0"/>
                </a:lnTo>
                <a:close/>
              </a:path>
            </a:pathLst>
          </a:custGeom>
          <a:solidFill>
            <a:srgbClr val="00589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pic>
        <p:nvPicPr>
          <p:cNvPr id="20" name="Pilt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2268" y="5221830"/>
            <a:ext cx="269736" cy="297031"/>
          </a:xfrm>
          <a:prstGeom prst="rect">
            <a:avLst/>
          </a:prstGeom>
        </p:spPr>
      </p:pic>
      <p:sp>
        <p:nvSpPr>
          <p:cNvPr id="21" name="Slaidinumbri kohatäide 5"/>
          <p:cNvSpPr>
            <a:spLocks noGrp="1"/>
          </p:cNvSpPr>
          <p:nvPr>
            <p:ph type="sldNum" sz="quarter" idx="4"/>
          </p:nvPr>
        </p:nvSpPr>
        <p:spPr>
          <a:xfrm>
            <a:off x="3505200" y="5296960"/>
            <a:ext cx="2133600" cy="304271"/>
          </a:xfrm>
          <a:prstGeom prst="rect">
            <a:avLst/>
          </a:prstGeom>
        </p:spPr>
        <p:txBody>
          <a:bodyPr vert="horz" lIns="107287" tIns="53643" rIns="107287" bIns="53643" rtlCol="0" anchor="ctr"/>
          <a:lstStyle>
            <a:lvl1pPr algn="ctr">
              <a:defRPr sz="1400">
                <a:solidFill>
                  <a:schemeClr val="tx1">
                    <a:tint val="75000"/>
                  </a:schemeClr>
                </a:solidFill>
              </a:defRPr>
            </a:lvl1pPr>
          </a:lstStyle>
          <a:p>
            <a:fld id="{AA83FDEA-09B5-4ABC-98BC-DF0F986E070A}" type="slidenum">
              <a:rPr lang="et-EE" smtClean="0"/>
              <a:pPr/>
              <a:t>‹#›</a:t>
            </a:fld>
            <a:endParaRPr lang="et-EE"/>
          </a:p>
        </p:txBody>
      </p:sp>
    </p:spTree>
    <p:extLst>
      <p:ext uri="{BB962C8B-B14F-4D97-AF65-F5344CB8AC3E}">
        <p14:creationId xmlns:p14="http://schemas.microsoft.com/office/powerpoint/2010/main" val="24112573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750"/>
                                        <p:tgtEl>
                                          <p:spTgt spid="14"/>
                                        </p:tgtEl>
                                      </p:cBhvr>
                                    </p:animEffect>
                                    <p:anim calcmode="lin" valueType="num">
                                      <p:cBhvr>
                                        <p:cTn id="11" dur="750" fill="hold"/>
                                        <p:tgtEl>
                                          <p:spTgt spid="14"/>
                                        </p:tgtEl>
                                        <p:attrNameLst>
                                          <p:attrName>ppt_x</p:attrName>
                                        </p:attrNameLst>
                                      </p:cBhvr>
                                      <p:tavLst>
                                        <p:tav tm="0">
                                          <p:val>
                                            <p:strVal val="#ppt_x"/>
                                          </p:val>
                                        </p:tav>
                                        <p:tav tm="100000">
                                          <p:val>
                                            <p:strVal val="#ppt_x"/>
                                          </p:val>
                                        </p:tav>
                                      </p:tavLst>
                                    </p:anim>
                                    <p:anim calcmode="lin" valueType="num">
                                      <p:cBhvr>
                                        <p:cTn id="12" dur="750" fill="hold"/>
                                        <p:tgtEl>
                                          <p:spTgt spid="14"/>
                                        </p:tgtEl>
                                        <p:attrNameLst>
                                          <p:attrName>ppt_y</p:attrName>
                                        </p:attrNameLst>
                                      </p:cBhvr>
                                      <p:tavLst>
                                        <p:tav tm="0">
                                          <p:val>
                                            <p:strVal val="#ppt_y+.1"/>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1+#ppt_w/2"/>
                                          </p:val>
                                        </p:tav>
                                        <p:tav tm="100000">
                                          <p:val>
                                            <p:strVal val="#ppt_x"/>
                                          </p:val>
                                        </p:tav>
                                      </p:tavLst>
                                    </p:anim>
                                    <p:anim calcmode="lin" valueType="num">
                                      <p:cBhvr additive="base">
                                        <p:cTn id="16" dur="1000" fill="hold"/>
                                        <p:tgtEl>
                                          <p:spTgt spid="16"/>
                                        </p:tgtEl>
                                        <p:attrNameLst>
                                          <p:attrName>ppt_y</p:attrName>
                                        </p:attrNameLst>
                                      </p:cBhvr>
                                      <p:tavLst>
                                        <p:tav tm="0">
                                          <p:val>
                                            <p:strVal val="#ppt_y"/>
                                          </p:val>
                                        </p:tav>
                                        <p:tav tm="100000">
                                          <p:val>
                                            <p:strVal val="#ppt_y"/>
                                          </p:val>
                                        </p:tav>
                                      </p:tavLst>
                                    </p:anim>
                                  </p:childTnLst>
                                </p:cTn>
                              </p:par>
                              <p:par>
                                <p:cTn id="17" presetID="42" presetClass="entr" presetSubtype="0" fill="hold" grpId="0" nodeType="withEffect">
                                  <p:stCondLst>
                                    <p:cond delay="3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6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750"/>
                                        <p:tgtEl>
                                          <p:spTgt spid="19"/>
                                        </p:tgtEl>
                                      </p:cBhvr>
                                    </p:animEffect>
                                    <p:anim calcmode="lin" valueType="num">
                                      <p:cBhvr>
                                        <p:cTn id="30" dur="750" fill="hold"/>
                                        <p:tgtEl>
                                          <p:spTgt spid="19"/>
                                        </p:tgtEl>
                                        <p:attrNameLst>
                                          <p:attrName>ppt_x</p:attrName>
                                        </p:attrNameLst>
                                      </p:cBhvr>
                                      <p:tavLst>
                                        <p:tav tm="0">
                                          <p:val>
                                            <p:strVal val="#ppt_x"/>
                                          </p:val>
                                        </p:tav>
                                        <p:tav tm="100000">
                                          <p:val>
                                            <p:strVal val="#ppt_x"/>
                                          </p:val>
                                        </p:tav>
                                      </p:tavLst>
                                    </p:anim>
                                    <p:anim calcmode="lin" valueType="num">
                                      <p:cBhvr>
                                        <p:cTn id="31" dur="750" fill="hold"/>
                                        <p:tgtEl>
                                          <p:spTgt spid="1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4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7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700"/>
                                        <p:tgtEl>
                                          <p:spTgt spid="13"/>
                                        </p:tgtEl>
                                      </p:cBhvr>
                                    </p:animEffect>
                                    <p:anim calcmode="lin" valueType="num">
                                      <p:cBhvr>
                                        <p:cTn id="40" dur="700" fill="hold"/>
                                        <p:tgtEl>
                                          <p:spTgt spid="13"/>
                                        </p:tgtEl>
                                        <p:attrNameLst>
                                          <p:attrName>ppt_x</p:attrName>
                                        </p:attrNameLst>
                                      </p:cBhvr>
                                      <p:tavLst>
                                        <p:tav tm="0">
                                          <p:val>
                                            <p:strVal val="#ppt_x"/>
                                          </p:val>
                                        </p:tav>
                                        <p:tav tm="100000">
                                          <p:val>
                                            <p:strVal val="#ppt_x"/>
                                          </p:val>
                                        </p:tav>
                                      </p:tavLst>
                                    </p:anim>
                                    <p:anim calcmode="lin" valueType="num">
                                      <p:cBhvr>
                                        <p:cTn id="41" dur="700" fill="hold"/>
                                        <p:tgtEl>
                                          <p:spTgt spid="13"/>
                                        </p:tgtEl>
                                        <p:attrNameLst>
                                          <p:attrName>ppt_y</p:attrName>
                                        </p:attrNameLst>
                                      </p:cBhvr>
                                      <p:tavLst>
                                        <p:tav tm="0">
                                          <p:val>
                                            <p:strVal val="#ppt_y+.1"/>
                                          </p:val>
                                        </p:tav>
                                        <p:tav tm="100000">
                                          <p:val>
                                            <p:strVal val="#ppt_y"/>
                                          </p:val>
                                        </p:tav>
                                      </p:tavLst>
                                    </p:anim>
                                  </p:childTnLst>
                                </p:cTn>
                              </p:par>
                              <p:par>
                                <p:cTn id="42" presetID="10" presetClass="entr" presetSubtype="0" fill="hold" grpId="0" nodeType="withEffect">
                                  <p:stCondLst>
                                    <p:cond delay="70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nodeType="withEffect">
                                  <p:stCondLst>
                                    <p:cond delay="70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fade">
                                      <p:cBhvr>
                                        <p:cTn id="52" dur="500"/>
                                        <p:tgtEl>
                                          <p:spTgt spid="3">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Effect transition="in" filter="fade">
                                      <p:cBhvr>
                                        <p:cTn id="55" dur="500"/>
                                        <p:tgtEl>
                                          <p:spTgt spid="3">
                                            <p:txEl>
                                              <p:pRg st="1" end="1"/>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fade">
                                      <p:cBhvr>
                                        <p:cTn id="58" dur="500"/>
                                        <p:tgtEl>
                                          <p:spTgt spid="3">
                                            <p:txEl>
                                              <p:pRg st="2" end="2"/>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fade">
                                      <p:cBhvr>
                                        <p:cTn id="61" dur="500"/>
                                        <p:tgtEl>
                                          <p:spTgt spid="3">
                                            <p:txEl>
                                              <p:pRg st="3" end="3"/>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animEffect transition="in" filter="fade">
                                      <p:cBhvr>
                                        <p:cTn id="6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3" grpId="0" animBg="1"/>
      <p:bldP spid="14" grpId="0" animBg="1"/>
      <p:bldP spid="15" grpId="0" animBg="1"/>
      <p:bldP spid="16" grpId="0" animBg="1"/>
      <p:bldP spid="17" grpId="0" animBg="1"/>
      <p:bldP spid="18" grpId="0" animBg="1"/>
      <p:bldP spid="1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su + pilt paremal">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28864"/>
            <a:ext cx="5194920" cy="952500"/>
          </a:xfrm>
        </p:spPr>
        <p:txBody>
          <a:bodyPr>
            <a:normAutofit/>
          </a:bodyPr>
          <a:lstStyle>
            <a:lvl1pPr algn="l">
              <a:defRPr sz="4000"/>
            </a:lvl1pPr>
          </a:lstStyle>
          <a:p>
            <a:r>
              <a:rPr lang="et-EE"/>
              <a:t>Muutke pealkirja laadi</a:t>
            </a:r>
          </a:p>
        </p:txBody>
      </p:sp>
      <p:sp>
        <p:nvSpPr>
          <p:cNvPr id="12" name="Pildi kohatäide 4"/>
          <p:cNvSpPr>
            <a:spLocks noGrp="1"/>
          </p:cNvSpPr>
          <p:nvPr>
            <p:ph type="pic" sz="quarter" idx="10"/>
          </p:nvPr>
        </p:nvSpPr>
        <p:spPr>
          <a:xfrm>
            <a:off x="6228184" y="180900"/>
            <a:ext cx="2736304" cy="5353200"/>
          </a:xfrm>
          <a:gradFill>
            <a:gsLst>
              <a:gs pos="0">
                <a:schemeClr val="bg1">
                  <a:lumMod val="95000"/>
                </a:schemeClr>
              </a:gs>
              <a:gs pos="50000">
                <a:srgbClr val="F2F2F2"/>
              </a:gs>
              <a:gs pos="100000">
                <a:schemeClr val="bg1">
                  <a:lumMod val="95000"/>
                  <a:alpha val="0"/>
                </a:schemeClr>
              </a:gs>
            </a:gsLst>
            <a:lin ang="2700000" scaled="1"/>
          </a:gradFill>
        </p:spPr>
        <p:txBody>
          <a:bodyPr>
            <a:normAutofit/>
          </a:bodyPr>
          <a:lstStyle>
            <a:lvl1pPr marL="0" indent="0">
              <a:buNone/>
              <a:defRPr sz="1400"/>
            </a:lvl1pPr>
          </a:lstStyle>
          <a:p>
            <a:r>
              <a:rPr lang="et-EE"/>
              <a:t>Pildi lisamiseks klõpsake ikooni</a:t>
            </a:r>
          </a:p>
        </p:txBody>
      </p:sp>
      <p:sp>
        <p:nvSpPr>
          <p:cNvPr id="13" name="Sisu kohatäide 2"/>
          <p:cNvSpPr>
            <a:spLocks noGrp="1"/>
          </p:cNvSpPr>
          <p:nvPr>
            <p:ph idx="1"/>
          </p:nvPr>
        </p:nvSpPr>
        <p:spPr>
          <a:xfrm>
            <a:off x="467544" y="1333502"/>
            <a:ext cx="5194920" cy="3771636"/>
          </a:xfrm>
        </p:spPr>
        <p:txBody>
          <a:bodyPr>
            <a:normAutofit/>
          </a:bodyPr>
          <a:lstStyle>
            <a:lvl1pPr>
              <a:defRPr sz="2200"/>
            </a:lvl1pPr>
            <a:lvl2pPr>
              <a:defRPr sz="2000"/>
            </a:lvl2pPr>
            <a:lvl3pPr>
              <a:defRPr sz="1600"/>
            </a:lvl3pPr>
            <a:lvl4pPr>
              <a:defRPr sz="1400"/>
            </a:lvl4pPr>
            <a:lvl5pPr>
              <a:defRPr sz="1400"/>
            </a:lvl5p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5" name="Slaidinumbri kohatäide 5"/>
          <p:cNvSpPr>
            <a:spLocks noGrp="1"/>
          </p:cNvSpPr>
          <p:nvPr>
            <p:ph type="sldNum" sz="quarter" idx="4"/>
          </p:nvPr>
        </p:nvSpPr>
        <p:spPr>
          <a:xfrm>
            <a:off x="3505200" y="5296960"/>
            <a:ext cx="2133600" cy="304271"/>
          </a:xfrm>
          <a:prstGeom prst="rect">
            <a:avLst/>
          </a:prstGeom>
        </p:spPr>
        <p:txBody>
          <a:bodyPr vert="horz" lIns="107287" tIns="53643" rIns="107287" bIns="53643" rtlCol="0" anchor="ctr"/>
          <a:lstStyle>
            <a:lvl1pPr algn="ctr">
              <a:defRPr sz="1400">
                <a:solidFill>
                  <a:schemeClr val="tx1">
                    <a:tint val="75000"/>
                  </a:schemeClr>
                </a:solidFill>
              </a:defRPr>
            </a:lvl1pPr>
          </a:lstStyle>
          <a:p>
            <a:fld id="{AA83FDEA-09B5-4ABC-98BC-DF0F986E070A}" type="slidenum">
              <a:rPr lang="et-EE" smtClean="0"/>
              <a:pPr/>
              <a:t>‹#›</a:t>
            </a:fld>
            <a:endParaRPr lang="et-EE"/>
          </a:p>
        </p:txBody>
      </p:sp>
    </p:spTree>
    <p:extLst>
      <p:ext uri="{BB962C8B-B14F-4D97-AF65-F5344CB8AC3E}">
        <p14:creationId xmlns:p14="http://schemas.microsoft.com/office/powerpoint/2010/main" val="41731170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fade">
                                      <p:cBhvr>
                                        <p:cTn id="18" dur="500"/>
                                        <p:tgtEl>
                                          <p:spTgt spid="1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500"/>
                                        <p:tgtEl>
                                          <p:spTgt spid="1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fade">
                                      <p:cBhvr>
                                        <p:cTn id="24" dur="500"/>
                                        <p:tgtEl>
                                          <p:spTgt spid="13">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lvl1pPr>
              <a:defRPr sz="4000"/>
            </a:lvl1pPr>
          </a:lstStyle>
          <a:p>
            <a:r>
              <a:rPr lang="et-EE"/>
              <a:t>Muutke pealkirja laadi</a:t>
            </a:r>
          </a:p>
        </p:txBody>
      </p:sp>
      <p:sp>
        <p:nvSpPr>
          <p:cNvPr id="3" name="Vabakuju 2"/>
          <p:cNvSpPr/>
          <p:nvPr userDrawn="1"/>
        </p:nvSpPr>
        <p:spPr>
          <a:xfrm>
            <a:off x="7692598" y="4872150"/>
            <a:ext cx="1453380" cy="850419"/>
          </a:xfrm>
          <a:custGeom>
            <a:avLst/>
            <a:gdLst>
              <a:gd name="connsiteX0" fmla="*/ 1725854 w 2525197"/>
              <a:gd name="connsiteY0" fmla="*/ 0 h 1477574"/>
              <a:gd name="connsiteX1" fmla="*/ 2525197 w 2525197"/>
              <a:gd name="connsiteY1" fmla="*/ 333060 h 1477574"/>
              <a:gd name="connsiteX2" fmla="*/ 2525197 w 2525197"/>
              <a:gd name="connsiteY2" fmla="*/ 1477574 h 1477574"/>
              <a:gd name="connsiteX3" fmla="*/ 0 w 2525197"/>
              <a:gd name="connsiteY3" fmla="*/ 1477574 h 1477574"/>
              <a:gd name="connsiteX4" fmla="*/ 1725854 w 2525197"/>
              <a:gd name="connsiteY4" fmla="*/ 0 h 1477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197" h="1477574">
                <a:moveTo>
                  <a:pt x="1725854" y="0"/>
                </a:moveTo>
                <a:lnTo>
                  <a:pt x="2525197" y="333060"/>
                </a:lnTo>
                <a:lnTo>
                  <a:pt x="2525197" y="1477574"/>
                </a:lnTo>
                <a:lnTo>
                  <a:pt x="0" y="1477574"/>
                </a:lnTo>
                <a:lnTo>
                  <a:pt x="1725854" y="0"/>
                </a:lnTo>
                <a:close/>
              </a:path>
            </a:pathLst>
          </a:custGeom>
          <a:gradFill flip="none" rotWithShape="1">
            <a:gsLst>
              <a:gs pos="0">
                <a:srgbClr val="00589A"/>
              </a:gs>
              <a:gs pos="100000">
                <a:srgbClr val="0068B4">
                  <a:alpha val="8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4" name="Vabakuju 3"/>
          <p:cNvSpPr/>
          <p:nvPr userDrawn="1"/>
        </p:nvSpPr>
        <p:spPr>
          <a:xfrm>
            <a:off x="8152660" y="2425452"/>
            <a:ext cx="993317" cy="3297116"/>
          </a:xfrm>
          <a:custGeom>
            <a:avLst/>
            <a:gdLst>
              <a:gd name="connsiteX0" fmla="*/ 1725854 w 1725854"/>
              <a:gd name="connsiteY0" fmla="*/ 0 h 5728626"/>
              <a:gd name="connsiteX1" fmla="*/ 1719798 w 1725854"/>
              <a:gd name="connsiteY1" fmla="*/ 5728626 h 5728626"/>
              <a:gd name="connsiteX2" fmla="*/ 0 w 1725854"/>
              <a:gd name="connsiteY2" fmla="*/ 5728626 h 5728626"/>
              <a:gd name="connsiteX3" fmla="*/ 1725854 w 1725854"/>
              <a:gd name="connsiteY3" fmla="*/ 0 h 5728626"/>
            </a:gdLst>
            <a:ahLst/>
            <a:cxnLst>
              <a:cxn ang="0">
                <a:pos x="connsiteX0" y="connsiteY0"/>
              </a:cxn>
              <a:cxn ang="0">
                <a:pos x="connsiteX1" y="connsiteY1"/>
              </a:cxn>
              <a:cxn ang="0">
                <a:pos x="connsiteX2" y="connsiteY2"/>
              </a:cxn>
              <a:cxn ang="0">
                <a:pos x="connsiteX3" y="connsiteY3"/>
              </a:cxn>
            </a:cxnLst>
            <a:rect l="l" t="t" r="r" b="b"/>
            <a:pathLst>
              <a:path w="1725854" h="5728626">
                <a:moveTo>
                  <a:pt x="1725854" y="0"/>
                </a:moveTo>
                <a:cubicBezTo>
                  <a:pt x="1723835" y="1909542"/>
                  <a:pt x="1721817" y="3819084"/>
                  <a:pt x="1719798" y="5728626"/>
                </a:cubicBezTo>
                <a:lnTo>
                  <a:pt x="0" y="5728626"/>
                </a:lnTo>
                <a:lnTo>
                  <a:pt x="1725854" y="0"/>
                </a:lnTo>
                <a:close/>
              </a:path>
            </a:pathLst>
          </a:custGeom>
          <a:solidFill>
            <a:srgbClr val="00589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 name="Vabakuju 4"/>
          <p:cNvSpPr/>
          <p:nvPr userDrawn="1"/>
        </p:nvSpPr>
        <p:spPr>
          <a:xfrm>
            <a:off x="7532274" y="3457110"/>
            <a:ext cx="1613704" cy="2265460"/>
          </a:xfrm>
          <a:custGeom>
            <a:avLst/>
            <a:gdLst>
              <a:gd name="connsiteX0" fmla="*/ 0 w 2803756"/>
              <a:gd name="connsiteY0" fmla="*/ 3936159 h 3936159"/>
              <a:gd name="connsiteX1" fmla="*/ 2803756 w 2803756"/>
              <a:gd name="connsiteY1" fmla="*/ 0 h 3936159"/>
              <a:gd name="connsiteX2" fmla="*/ 1962024 w 2803756"/>
              <a:gd name="connsiteY2" fmla="*/ 3936159 h 3936159"/>
              <a:gd name="connsiteX3" fmla="*/ 0 w 2803756"/>
              <a:gd name="connsiteY3" fmla="*/ 3936159 h 3936159"/>
            </a:gdLst>
            <a:ahLst/>
            <a:cxnLst>
              <a:cxn ang="0">
                <a:pos x="connsiteX0" y="connsiteY0"/>
              </a:cxn>
              <a:cxn ang="0">
                <a:pos x="connsiteX1" y="connsiteY1"/>
              </a:cxn>
              <a:cxn ang="0">
                <a:pos x="connsiteX2" y="connsiteY2"/>
              </a:cxn>
              <a:cxn ang="0">
                <a:pos x="connsiteX3" y="connsiteY3"/>
              </a:cxn>
            </a:cxnLst>
            <a:rect l="l" t="t" r="r" b="b"/>
            <a:pathLst>
              <a:path w="2803756" h="3936159">
                <a:moveTo>
                  <a:pt x="0" y="3936159"/>
                </a:moveTo>
                <a:lnTo>
                  <a:pt x="2803756" y="0"/>
                </a:lnTo>
                <a:lnTo>
                  <a:pt x="1962024" y="3936159"/>
                </a:lnTo>
                <a:lnTo>
                  <a:pt x="0" y="3936159"/>
                </a:lnTo>
                <a:close/>
              </a:path>
            </a:pathLst>
          </a:custGeom>
          <a:solidFill>
            <a:srgbClr val="00589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6" name="Vabakuju 5"/>
          <p:cNvSpPr/>
          <p:nvPr userDrawn="1"/>
        </p:nvSpPr>
        <p:spPr>
          <a:xfrm>
            <a:off x="7448627" y="4582869"/>
            <a:ext cx="1697352" cy="1139700"/>
          </a:xfrm>
          <a:custGeom>
            <a:avLst/>
            <a:gdLst>
              <a:gd name="connsiteX0" fmla="*/ 0 w 2949091"/>
              <a:gd name="connsiteY0" fmla="*/ 750898 h 1980191"/>
              <a:gd name="connsiteX1" fmla="*/ 2949091 w 2949091"/>
              <a:gd name="connsiteY1" fmla="*/ 0 h 1980191"/>
              <a:gd name="connsiteX2" fmla="*/ 2943035 w 2949091"/>
              <a:gd name="connsiteY2" fmla="*/ 1580519 h 1980191"/>
              <a:gd name="connsiteX3" fmla="*/ 2331417 w 2949091"/>
              <a:gd name="connsiteY3" fmla="*/ 1980191 h 1980191"/>
              <a:gd name="connsiteX4" fmla="*/ 308837 w 2949091"/>
              <a:gd name="connsiteY4" fmla="*/ 1974135 h 1980191"/>
              <a:gd name="connsiteX5" fmla="*/ 0 w 2949091"/>
              <a:gd name="connsiteY5" fmla="*/ 750898 h 198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9091" h="1980191">
                <a:moveTo>
                  <a:pt x="0" y="750898"/>
                </a:moveTo>
                <a:lnTo>
                  <a:pt x="2949091" y="0"/>
                </a:lnTo>
                <a:cubicBezTo>
                  <a:pt x="2947072" y="526840"/>
                  <a:pt x="2945054" y="1053679"/>
                  <a:pt x="2943035" y="1580519"/>
                </a:cubicBezTo>
                <a:lnTo>
                  <a:pt x="2331417" y="1980191"/>
                </a:lnTo>
                <a:lnTo>
                  <a:pt x="308837" y="1974135"/>
                </a:lnTo>
                <a:lnTo>
                  <a:pt x="0" y="750898"/>
                </a:lnTo>
                <a:close/>
              </a:path>
            </a:pathLst>
          </a:custGeom>
          <a:solidFill>
            <a:srgbClr val="0068B4">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7" name="Vabakuju 6"/>
          <p:cNvSpPr/>
          <p:nvPr userDrawn="1"/>
        </p:nvSpPr>
        <p:spPr>
          <a:xfrm>
            <a:off x="7811097" y="5283417"/>
            <a:ext cx="1334880" cy="439151"/>
          </a:xfrm>
          <a:custGeom>
            <a:avLst/>
            <a:gdLst>
              <a:gd name="connsiteX0" fmla="*/ 1556297 w 2319306"/>
              <a:gd name="connsiteY0" fmla="*/ 0 h 763009"/>
              <a:gd name="connsiteX1" fmla="*/ 2319306 w 2319306"/>
              <a:gd name="connsiteY1" fmla="*/ 763009 h 763009"/>
              <a:gd name="connsiteX2" fmla="*/ 0 w 2319306"/>
              <a:gd name="connsiteY2" fmla="*/ 763009 h 763009"/>
              <a:gd name="connsiteX3" fmla="*/ 1556297 w 2319306"/>
              <a:gd name="connsiteY3" fmla="*/ 0 h 763009"/>
            </a:gdLst>
            <a:ahLst/>
            <a:cxnLst>
              <a:cxn ang="0">
                <a:pos x="connsiteX0" y="connsiteY0"/>
              </a:cxn>
              <a:cxn ang="0">
                <a:pos x="connsiteX1" y="connsiteY1"/>
              </a:cxn>
              <a:cxn ang="0">
                <a:pos x="connsiteX2" y="connsiteY2"/>
              </a:cxn>
              <a:cxn ang="0">
                <a:pos x="connsiteX3" y="connsiteY3"/>
              </a:cxn>
            </a:cxnLst>
            <a:rect l="l" t="t" r="r" b="b"/>
            <a:pathLst>
              <a:path w="2319306" h="763009">
                <a:moveTo>
                  <a:pt x="1556297" y="0"/>
                </a:moveTo>
                <a:lnTo>
                  <a:pt x="2319306" y="763009"/>
                </a:lnTo>
                <a:lnTo>
                  <a:pt x="0" y="763009"/>
                </a:lnTo>
                <a:lnTo>
                  <a:pt x="1556297" y="0"/>
                </a:lnTo>
                <a:close/>
              </a:path>
            </a:pathLst>
          </a:custGeom>
          <a:solidFill>
            <a:srgbClr val="0068B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8" name="Vabakuju 7"/>
          <p:cNvSpPr/>
          <p:nvPr userDrawn="1"/>
        </p:nvSpPr>
        <p:spPr>
          <a:xfrm>
            <a:off x="8602268" y="4213424"/>
            <a:ext cx="543710" cy="1509144"/>
          </a:xfrm>
          <a:custGeom>
            <a:avLst/>
            <a:gdLst>
              <a:gd name="connsiteX0" fmla="*/ 0 w 944678"/>
              <a:gd name="connsiteY0" fmla="*/ 0 h 2622087"/>
              <a:gd name="connsiteX1" fmla="*/ 351226 w 944678"/>
              <a:gd name="connsiteY1" fmla="*/ 2622087 h 2622087"/>
              <a:gd name="connsiteX2" fmla="*/ 944678 w 944678"/>
              <a:gd name="connsiteY2" fmla="*/ 2622087 h 2622087"/>
              <a:gd name="connsiteX3" fmla="*/ 944678 w 944678"/>
              <a:gd name="connsiteY3" fmla="*/ 981012 h 2622087"/>
              <a:gd name="connsiteX4" fmla="*/ 0 w 944678"/>
              <a:gd name="connsiteY4" fmla="*/ 0 h 2622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678" h="2622087">
                <a:moveTo>
                  <a:pt x="0" y="0"/>
                </a:moveTo>
                <a:lnTo>
                  <a:pt x="351226" y="2622087"/>
                </a:lnTo>
                <a:lnTo>
                  <a:pt x="944678" y="2622087"/>
                </a:lnTo>
                <a:lnTo>
                  <a:pt x="944678" y="981012"/>
                </a:lnTo>
                <a:lnTo>
                  <a:pt x="0" y="0"/>
                </a:lnTo>
                <a:close/>
              </a:path>
            </a:pathLst>
          </a:custGeom>
          <a:solidFill>
            <a:srgbClr val="00589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sp>
        <p:nvSpPr>
          <p:cNvPr id="9" name="Vabakuju 8"/>
          <p:cNvSpPr/>
          <p:nvPr userDrawn="1"/>
        </p:nvSpPr>
        <p:spPr>
          <a:xfrm>
            <a:off x="8755622" y="4872150"/>
            <a:ext cx="390356" cy="850420"/>
          </a:xfrm>
          <a:custGeom>
            <a:avLst/>
            <a:gdLst>
              <a:gd name="connsiteX0" fmla="*/ 678231 w 678231"/>
              <a:gd name="connsiteY0" fmla="*/ 0 h 1477574"/>
              <a:gd name="connsiteX1" fmla="*/ 678231 w 678231"/>
              <a:gd name="connsiteY1" fmla="*/ 1477574 h 1477574"/>
              <a:gd name="connsiteX2" fmla="*/ 0 w 678231"/>
              <a:gd name="connsiteY2" fmla="*/ 1477574 h 1477574"/>
              <a:gd name="connsiteX3" fmla="*/ 678231 w 678231"/>
              <a:gd name="connsiteY3" fmla="*/ 0 h 1477574"/>
            </a:gdLst>
            <a:ahLst/>
            <a:cxnLst>
              <a:cxn ang="0">
                <a:pos x="connsiteX0" y="connsiteY0"/>
              </a:cxn>
              <a:cxn ang="0">
                <a:pos x="connsiteX1" y="connsiteY1"/>
              </a:cxn>
              <a:cxn ang="0">
                <a:pos x="connsiteX2" y="connsiteY2"/>
              </a:cxn>
              <a:cxn ang="0">
                <a:pos x="connsiteX3" y="connsiteY3"/>
              </a:cxn>
            </a:cxnLst>
            <a:rect l="l" t="t" r="r" b="b"/>
            <a:pathLst>
              <a:path w="678231" h="1477574">
                <a:moveTo>
                  <a:pt x="678231" y="0"/>
                </a:moveTo>
                <a:lnTo>
                  <a:pt x="678231" y="1477574"/>
                </a:lnTo>
                <a:lnTo>
                  <a:pt x="0" y="1477574"/>
                </a:lnTo>
                <a:lnTo>
                  <a:pt x="678231" y="0"/>
                </a:lnTo>
                <a:close/>
              </a:path>
            </a:pathLst>
          </a:custGeom>
          <a:solidFill>
            <a:srgbClr val="00589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t-EE"/>
          </a:p>
        </p:txBody>
      </p:sp>
      <p:pic>
        <p:nvPicPr>
          <p:cNvPr id="10" name="Pil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2268" y="5221830"/>
            <a:ext cx="269736" cy="297031"/>
          </a:xfrm>
          <a:prstGeom prst="rect">
            <a:avLst/>
          </a:prstGeom>
        </p:spPr>
      </p:pic>
      <p:sp>
        <p:nvSpPr>
          <p:cNvPr id="11" name="Slaidinumbri kohatäide 5"/>
          <p:cNvSpPr>
            <a:spLocks noGrp="1"/>
          </p:cNvSpPr>
          <p:nvPr>
            <p:ph type="sldNum" sz="quarter" idx="4"/>
          </p:nvPr>
        </p:nvSpPr>
        <p:spPr>
          <a:xfrm>
            <a:off x="3505200" y="5296960"/>
            <a:ext cx="2133600" cy="304271"/>
          </a:xfrm>
          <a:prstGeom prst="rect">
            <a:avLst/>
          </a:prstGeom>
        </p:spPr>
        <p:txBody>
          <a:bodyPr vert="horz" lIns="107287" tIns="53643" rIns="107287" bIns="53643" rtlCol="0" anchor="ctr"/>
          <a:lstStyle>
            <a:lvl1pPr algn="ctr">
              <a:defRPr sz="1400">
                <a:solidFill>
                  <a:schemeClr val="tx1">
                    <a:tint val="75000"/>
                  </a:schemeClr>
                </a:solidFill>
              </a:defRPr>
            </a:lvl1pPr>
          </a:lstStyle>
          <a:p>
            <a:fld id="{AA83FDEA-09B5-4ABC-98BC-DF0F986E070A}" type="slidenum">
              <a:rPr lang="et-EE" smtClean="0"/>
              <a:pPr/>
              <a:t>‹#›</a:t>
            </a:fld>
            <a:endParaRPr lang="et-EE"/>
          </a:p>
        </p:txBody>
      </p:sp>
    </p:spTree>
    <p:extLst>
      <p:ext uri="{BB962C8B-B14F-4D97-AF65-F5344CB8AC3E}">
        <p14:creationId xmlns:p14="http://schemas.microsoft.com/office/powerpoint/2010/main" val="4151089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anim calcmode="lin" valueType="num">
                                      <p:cBhvr>
                                        <p:cTn id="11" dur="750" fill="hold"/>
                                        <p:tgtEl>
                                          <p:spTgt spid="4"/>
                                        </p:tgtEl>
                                        <p:attrNameLst>
                                          <p:attrName>ppt_x</p:attrName>
                                        </p:attrNameLst>
                                      </p:cBhvr>
                                      <p:tavLst>
                                        <p:tav tm="0">
                                          <p:val>
                                            <p:strVal val="#ppt_x"/>
                                          </p:val>
                                        </p:tav>
                                        <p:tav tm="100000">
                                          <p:val>
                                            <p:strVal val="#ppt_x"/>
                                          </p:val>
                                        </p:tav>
                                      </p:tavLst>
                                    </p:anim>
                                    <p:anim calcmode="lin" valueType="num">
                                      <p:cBhvr>
                                        <p:cTn id="12" dur="750" fill="hold"/>
                                        <p:tgtEl>
                                          <p:spTgt spid="4"/>
                                        </p:tgtEl>
                                        <p:attrNameLst>
                                          <p:attrName>ppt_y</p:attrName>
                                        </p:attrNameLst>
                                      </p:cBhvr>
                                      <p:tavLst>
                                        <p:tav tm="0">
                                          <p:val>
                                            <p:strVal val="#ppt_y+.1"/>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42" presetClass="entr" presetSubtype="0" fill="hold" grpId="0" nodeType="withEffect">
                                  <p:stCondLst>
                                    <p:cond delay="3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6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750"/>
                                        <p:tgtEl>
                                          <p:spTgt spid="9"/>
                                        </p:tgtEl>
                                      </p:cBhvr>
                                    </p:animEffect>
                                    <p:anim calcmode="lin" valueType="num">
                                      <p:cBhvr>
                                        <p:cTn id="30" dur="750" fill="hold"/>
                                        <p:tgtEl>
                                          <p:spTgt spid="9"/>
                                        </p:tgtEl>
                                        <p:attrNameLst>
                                          <p:attrName>ppt_x</p:attrName>
                                        </p:attrNameLst>
                                      </p:cBhvr>
                                      <p:tavLst>
                                        <p:tav tm="0">
                                          <p:val>
                                            <p:strVal val="#ppt_x"/>
                                          </p:val>
                                        </p:tav>
                                        <p:tav tm="100000">
                                          <p:val>
                                            <p:strVal val="#ppt_x"/>
                                          </p:val>
                                        </p:tav>
                                      </p:tavLst>
                                    </p:anim>
                                    <p:anim calcmode="lin" valueType="num">
                                      <p:cBhvr>
                                        <p:cTn id="31" dur="750" fill="hold"/>
                                        <p:tgtEl>
                                          <p:spTgt spid="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4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70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700"/>
                                        <p:tgtEl>
                                          <p:spTgt spid="3"/>
                                        </p:tgtEl>
                                      </p:cBhvr>
                                    </p:animEffect>
                                    <p:anim calcmode="lin" valueType="num">
                                      <p:cBhvr>
                                        <p:cTn id="40" dur="700" fill="hold"/>
                                        <p:tgtEl>
                                          <p:spTgt spid="3"/>
                                        </p:tgtEl>
                                        <p:attrNameLst>
                                          <p:attrName>ppt_x</p:attrName>
                                        </p:attrNameLst>
                                      </p:cBhvr>
                                      <p:tavLst>
                                        <p:tav tm="0">
                                          <p:val>
                                            <p:strVal val="#ppt_x"/>
                                          </p:val>
                                        </p:tav>
                                        <p:tav tm="100000">
                                          <p:val>
                                            <p:strVal val="#ppt_x"/>
                                          </p:val>
                                        </p:tav>
                                      </p:tavLst>
                                    </p:anim>
                                    <p:anim calcmode="lin" valueType="num">
                                      <p:cBhvr>
                                        <p:cTn id="41" dur="700" fill="hold"/>
                                        <p:tgtEl>
                                          <p:spTgt spid="3"/>
                                        </p:tgtEl>
                                        <p:attrNameLst>
                                          <p:attrName>ppt_y</p:attrName>
                                        </p:attrNameLst>
                                      </p:cBhvr>
                                      <p:tavLst>
                                        <p:tav tm="0">
                                          <p:val>
                                            <p:strVal val="#ppt_y+.1"/>
                                          </p:val>
                                        </p:tav>
                                        <p:tav tm="100000">
                                          <p:val>
                                            <p:strVal val="#ppt_y"/>
                                          </p:val>
                                        </p:tav>
                                      </p:tavLst>
                                    </p:anim>
                                  </p:childTnLst>
                                </p:cTn>
                              </p:par>
                              <p:par>
                                <p:cTn id="42" presetID="10" presetClass="entr" presetSubtype="0" fill="hold" nodeType="withEffect">
                                  <p:stCondLst>
                                    <p:cond delay="7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3" name="Slaidinumbri kohatäide 5"/>
          <p:cNvSpPr>
            <a:spLocks noGrp="1"/>
          </p:cNvSpPr>
          <p:nvPr>
            <p:ph type="sldNum" sz="quarter" idx="4"/>
          </p:nvPr>
        </p:nvSpPr>
        <p:spPr>
          <a:xfrm>
            <a:off x="3505200" y="5296960"/>
            <a:ext cx="2133600" cy="304271"/>
          </a:xfrm>
          <a:prstGeom prst="rect">
            <a:avLst/>
          </a:prstGeom>
        </p:spPr>
        <p:txBody>
          <a:bodyPr vert="horz" lIns="107287" tIns="53643" rIns="107287" bIns="53643" rtlCol="0" anchor="ctr"/>
          <a:lstStyle>
            <a:lvl1pPr algn="ctr">
              <a:defRPr sz="1400">
                <a:solidFill>
                  <a:schemeClr val="tx1">
                    <a:tint val="75000"/>
                  </a:schemeClr>
                </a:solidFill>
              </a:defRPr>
            </a:lvl1pPr>
          </a:lstStyle>
          <a:p>
            <a:fld id="{AA83FDEA-09B5-4ABC-98BC-DF0F986E070A}" type="slidenum">
              <a:rPr lang="et-EE" smtClean="0"/>
              <a:pPr/>
              <a:t>‹#›</a:t>
            </a:fld>
            <a:endParaRPr lang="et-EE"/>
          </a:p>
        </p:txBody>
      </p:sp>
    </p:spTree>
    <p:extLst>
      <p:ext uri="{BB962C8B-B14F-4D97-AF65-F5344CB8AC3E}">
        <p14:creationId xmlns:p14="http://schemas.microsoft.com/office/powerpoint/2010/main" val="126231583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457200" y="228864"/>
            <a:ext cx="8229600" cy="952500"/>
          </a:xfrm>
          <a:prstGeom prst="rect">
            <a:avLst/>
          </a:prstGeom>
        </p:spPr>
        <p:txBody>
          <a:bodyPr vert="horz" lIns="107287" tIns="53643" rIns="107287" bIns="53643" rtlCol="0" anchor="ctr">
            <a:normAutofit/>
          </a:bodyPr>
          <a:lstStyle/>
          <a:p>
            <a:r>
              <a:rPr lang="et-EE"/>
              <a:t>Muutke tiitli laadi</a:t>
            </a:r>
          </a:p>
        </p:txBody>
      </p:sp>
      <p:sp>
        <p:nvSpPr>
          <p:cNvPr id="3" name="Teksti kohatäide 2"/>
          <p:cNvSpPr>
            <a:spLocks noGrp="1"/>
          </p:cNvSpPr>
          <p:nvPr>
            <p:ph type="body" idx="1"/>
          </p:nvPr>
        </p:nvSpPr>
        <p:spPr>
          <a:xfrm>
            <a:off x="457200" y="1333502"/>
            <a:ext cx="8229600" cy="3771636"/>
          </a:xfrm>
          <a:prstGeom prst="rect">
            <a:avLst/>
          </a:prstGeom>
        </p:spPr>
        <p:txBody>
          <a:bodyPr vert="horz" lIns="107287" tIns="53643" rIns="107287" bIns="53643" rtlCol="0">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6" name="Slaidinumbri kohatäide 5"/>
          <p:cNvSpPr>
            <a:spLocks noGrp="1"/>
          </p:cNvSpPr>
          <p:nvPr>
            <p:ph type="sldNum" sz="quarter" idx="4"/>
          </p:nvPr>
        </p:nvSpPr>
        <p:spPr>
          <a:xfrm>
            <a:off x="3505200" y="5296960"/>
            <a:ext cx="2133600" cy="304271"/>
          </a:xfrm>
          <a:prstGeom prst="rect">
            <a:avLst/>
          </a:prstGeom>
        </p:spPr>
        <p:txBody>
          <a:bodyPr vert="horz" lIns="107287" tIns="53643" rIns="107287" bIns="53643" rtlCol="0" anchor="ctr"/>
          <a:lstStyle>
            <a:lvl1pPr algn="ctr">
              <a:defRPr sz="1400">
                <a:solidFill>
                  <a:schemeClr val="tx1">
                    <a:tint val="75000"/>
                  </a:schemeClr>
                </a:solidFill>
              </a:defRPr>
            </a:lvl1pPr>
          </a:lstStyle>
          <a:p>
            <a:fld id="{AA83FDEA-09B5-4ABC-98BC-DF0F986E070A}" type="slidenum">
              <a:rPr lang="et-EE" smtClean="0"/>
              <a:pPr/>
              <a:t>‹#›</a:t>
            </a:fld>
            <a:endParaRPr lang="et-EE"/>
          </a:p>
        </p:txBody>
      </p:sp>
    </p:spTree>
    <p:extLst>
      <p:ext uri="{BB962C8B-B14F-4D97-AF65-F5344CB8AC3E}">
        <p14:creationId xmlns:p14="http://schemas.microsoft.com/office/powerpoint/2010/main" val="2037993462"/>
      </p:ext>
    </p:extLst>
  </p:cSld>
  <p:clrMap bg1="lt1" tx1="dk1" bg2="lt2" tx2="dk2" accent1="accent1" accent2="accent2" accent3="accent3" accent4="accent4" accent5="accent5" accent6="accent6" hlink="hlink" folHlink="folHlink"/>
  <p:sldLayoutIdLst>
    <p:sldLayoutId id="2147483682" r:id="rId1"/>
    <p:sldLayoutId id="2147483674" r:id="rId2"/>
    <p:sldLayoutId id="2147483677" r:id="rId3"/>
    <p:sldLayoutId id="2147483684" r:id="rId4"/>
    <p:sldLayoutId id="2147483659" r:id="rId5"/>
    <p:sldLayoutId id="2147483679" r:id="rId6"/>
    <p:sldLayoutId id="2147483680" r:id="rId7"/>
  </p:sldLayoutIdLst>
  <p:transition spd="slow">
    <p:wipe/>
  </p:transition>
  <p:hf hdr="0" ftr="0" dt="0"/>
  <p:txStyles>
    <p:titleStyle>
      <a:lvl1pPr algn="l" defTabSz="1072866" rtl="0" eaLnBrk="1" latinLnBrk="0" hangingPunct="1">
        <a:spcBef>
          <a:spcPct val="0"/>
        </a:spcBef>
        <a:buNone/>
        <a:defRPr sz="4000" kern="1200" spc="-100" baseline="0">
          <a:solidFill>
            <a:srgbClr val="00589A"/>
          </a:solidFill>
          <a:latin typeface="+mj-lt"/>
          <a:ea typeface="+mj-ea"/>
          <a:cs typeface="+mj-cs"/>
        </a:defRPr>
      </a:lvl1pPr>
    </p:titleStyle>
    <p:bodyStyle>
      <a:lvl1pPr marL="402325" indent="-402325" algn="l" defTabSz="1072866" rtl="0" eaLnBrk="1" latinLnBrk="0" hangingPunct="1">
        <a:spcBef>
          <a:spcPct val="20000"/>
        </a:spcBef>
        <a:buClr>
          <a:srgbClr val="00589A"/>
        </a:buClr>
        <a:buFont typeface="Arial" pitchFamily="34" charset="0"/>
        <a:buChar char="•"/>
        <a:defRPr sz="2000" kern="1200">
          <a:solidFill>
            <a:schemeClr val="tx1"/>
          </a:solidFill>
          <a:latin typeface="+mn-lt"/>
          <a:ea typeface="+mn-ea"/>
          <a:cs typeface="+mn-cs"/>
        </a:defRPr>
      </a:lvl1pPr>
      <a:lvl2pPr marL="871703" indent="-335270" algn="l" defTabSz="1072866" rtl="0" eaLnBrk="1" latinLnBrk="0" hangingPunct="1">
        <a:spcBef>
          <a:spcPct val="20000"/>
        </a:spcBef>
        <a:buClr>
          <a:srgbClr val="00589A"/>
        </a:buClr>
        <a:buFont typeface="Arial" pitchFamily="34" charset="0"/>
        <a:buChar char="–"/>
        <a:defRPr sz="1800" kern="1200">
          <a:solidFill>
            <a:schemeClr val="tx1"/>
          </a:solidFill>
          <a:latin typeface="+mn-lt"/>
          <a:ea typeface="+mn-ea"/>
          <a:cs typeface="+mn-cs"/>
        </a:defRPr>
      </a:lvl2pPr>
      <a:lvl3pPr marL="1341082" indent="-268216" algn="l" defTabSz="1072866" rtl="0" eaLnBrk="1" latinLnBrk="0" hangingPunct="1">
        <a:spcBef>
          <a:spcPct val="20000"/>
        </a:spcBef>
        <a:buClr>
          <a:srgbClr val="00589A"/>
        </a:buClr>
        <a:buFont typeface="Arial" pitchFamily="34" charset="0"/>
        <a:buChar char="•"/>
        <a:defRPr sz="1400" kern="1200">
          <a:solidFill>
            <a:schemeClr val="tx1"/>
          </a:solidFill>
          <a:latin typeface="+mn-lt"/>
          <a:ea typeface="+mn-ea"/>
          <a:cs typeface="+mn-cs"/>
        </a:defRPr>
      </a:lvl3pPr>
      <a:lvl4pPr marL="1877515" indent="-268216" algn="l" defTabSz="1072866" rtl="0" eaLnBrk="1" latinLnBrk="0" hangingPunct="1">
        <a:spcBef>
          <a:spcPct val="20000"/>
        </a:spcBef>
        <a:buClr>
          <a:srgbClr val="00589A"/>
        </a:buClr>
        <a:buFont typeface="Arial" pitchFamily="34" charset="0"/>
        <a:buChar char="–"/>
        <a:defRPr sz="1200" kern="1200">
          <a:solidFill>
            <a:schemeClr val="tx1"/>
          </a:solidFill>
          <a:latin typeface="+mn-lt"/>
          <a:ea typeface="+mn-ea"/>
          <a:cs typeface="+mn-cs"/>
        </a:defRPr>
      </a:lvl4pPr>
      <a:lvl5pPr marL="2413947" indent="-268216" algn="l" defTabSz="1072866" rtl="0" eaLnBrk="1" latinLnBrk="0" hangingPunct="1">
        <a:spcBef>
          <a:spcPct val="20000"/>
        </a:spcBef>
        <a:buClr>
          <a:srgbClr val="00589A"/>
        </a:buClr>
        <a:buFont typeface="Arial" pitchFamily="34" charset="0"/>
        <a:buChar char="»"/>
        <a:defRPr sz="12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t-E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videncebasedteaching.org.au/hatties-2017-updated-lis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hyperlink" Target="https://improvingteaching.co.uk/?utm_expid=75733553-9.gObzjOS4TVuZdDEmz689TQ.0"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ift.education/thinking/"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cid:image001.png@01D3FA6B.ADC48AE0"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chartered.college/category/blog" TargetMode="External"/><Relationship Id="rId2" Type="http://schemas.openxmlformats.org/officeDocument/2006/relationships/hyperlink" Target="https://educationendowmentfoundation.org.uk/evidence-summaries/teaching-learning-toolkit/" TargetMode="External"/><Relationship Id="rId1" Type="http://schemas.openxmlformats.org/officeDocument/2006/relationships/slideLayout" Target="../slideLayouts/slideLayout2.xml"/><Relationship Id="rId5" Type="http://schemas.openxmlformats.org/officeDocument/2006/relationships/hyperlink" Target="https://visible-learning.org/nvd3/visualize/hattie-ranking-interactive-2009-2011-2015.html" TargetMode="External"/><Relationship Id="rId4" Type="http://schemas.openxmlformats.org/officeDocument/2006/relationships/hyperlink" Target="http://www.beib.org.uk/"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685800" y="2857500"/>
            <a:ext cx="5902424" cy="1296144"/>
          </a:xfrm>
        </p:spPr>
        <p:txBody>
          <a:bodyPr>
            <a:normAutofit fontScale="90000"/>
          </a:bodyPr>
          <a:lstStyle/>
          <a:p>
            <a:r>
              <a:rPr lang="et-EE" dirty="0"/>
              <a:t>Õpijõudlus gümnaasiumis, andekas noor gümnaasiumis</a:t>
            </a:r>
          </a:p>
        </p:txBody>
      </p:sp>
      <p:sp>
        <p:nvSpPr>
          <p:cNvPr id="3" name="Alapealkiri 2"/>
          <p:cNvSpPr>
            <a:spLocks noGrp="1"/>
          </p:cNvSpPr>
          <p:nvPr>
            <p:ph type="subTitle" idx="1"/>
          </p:nvPr>
        </p:nvSpPr>
        <p:spPr>
          <a:xfrm>
            <a:off x="685800" y="4585692"/>
            <a:ext cx="3672408" cy="884436"/>
          </a:xfrm>
        </p:spPr>
        <p:txBody>
          <a:bodyPr>
            <a:normAutofit fontScale="92500" lnSpcReduction="20000"/>
          </a:bodyPr>
          <a:lstStyle/>
          <a:p>
            <a:r>
              <a:rPr lang="et-EE" dirty="0"/>
              <a:t>X üleriigilised õppealajuhatajate koostööpäevad 27.09.2018</a:t>
            </a:r>
          </a:p>
          <a:p>
            <a:r>
              <a:rPr lang="et-EE" dirty="0"/>
              <a:t>Einar Rull, UAK analüütik</a:t>
            </a:r>
          </a:p>
        </p:txBody>
      </p:sp>
    </p:spTree>
    <p:extLst>
      <p:ext uri="{BB962C8B-B14F-4D97-AF65-F5344CB8AC3E}">
        <p14:creationId xmlns:p14="http://schemas.microsoft.com/office/powerpoint/2010/main" val="356468991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pPr>
              <a:buClr>
                <a:schemeClr val="accent1"/>
              </a:buClr>
            </a:pPr>
            <a:r>
              <a:rPr lang="et-EE" dirty="0">
                <a:solidFill>
                  <a:schemeClr val="tx2"/>
                </a:solidFill>
                <a:latin typeface="Myriad Pro" pitchFamily="34" charset="0"/>
              </a:rPr>
              <a:t>Diagramm K. Hollo esitlusest lisandväärtuse pressikonverentsil 2016</a:t>
            </a:r>
          </a:p>
        </p:txBody>
      </p:sp>
      <p:sp>
        <p:nvSpPr>
          <p:cNvPr id="4" name="Slaidinumbri kohatäide 3"/>
          <p:cNvSpPr>
            <a:spLocks noGrp="1"/>
          </p:cNvSpPr>
          <p:nvPr>
            <p:ph type="sldNum" sz="quarter" idx="4"/>
          </p:nvPr>
        </p:nvSpPr>
        <p:spPr/>
        <p:txBody>
          <a:bodyPr/>
          <a:lstStyle/>
          <a:p>
            <a:fld id="{AA83FDEA-09B5-4ABC-98BC-DF0F986E070A}" type="slidenum">
              <a:rPr lang="et-EE" smtClean="0"/>
              <a:pPr/>
              <a:t>10</a:t>
            </a:fld>
            <a:endParaRPr lang="et-EE"/>
          </a:p>
        </p:txBody>
      </p:sp>
      <p:sp>
        <p:nvSpPr>
          <p:cNvPr id="5" name="TextBox 4">
            <a:extLst>
              <a:ext uri="{FF2B5EF4-FFF2-40B4-BE49-F238E27FC236}">
                <a16:creationId xmlns:a16="http://schemas.microsoft.com/office/drawing/2014/main" id="{1E9A3C2E-B77B-4A1A-875B-38669CEA431F}"/>
              </a:ext>
            </a:extLst>
          </p:cNvPr>
          <p:cNvSpPr txBox="1"/>
          <p:nvPr/>
        </p:nvSpPr>
        <p:spPr>
          <a:xfrm>
            <a:off x="899592" y="1489348"/>
            <a:ext cx="6296532" cy="647870"/>
          </a:xfrm>
          <a:prstGeom prst="rect">
            <a:avLst/>
          </a:prstGeom>
          <a:noFill/>
        </p:spPr>
        <p:txBody>
          <a:bodyPr wrap="none" rtlCol="0">
            <a:spAutoFit/>
          </a:bodyPr>
          <a:lstStyle/>
          <a:p>
            <a:pPr marL="457200" indent="-457200">
              <a:buAutoNum type="arabicPeriod"/>
            </a:pPr>
            <a:r>
              <a:rPr lang="et-EE" sz="1805" dirty="0"/>
              <a:t>Seni vaadati eksamitulemusi tervikuna kui kooli </a:t>
            </a:r>
          </a:p>
          <a:p>
            <a:r>
              <a:rPr lang="et-EE" sz="1805" dirty="0"/>
              <a:t>      mõju õppimisele</a:t>
            </a:r>
            <a:endParaRPr lang="en-GB" sz="1805" dirty="0"/>
          </a:p>
        </p:txBody>
      </p:sp>
      <p:sp>
        <p:nvSpPr>
          <p:cNvPr id="6" name="TextBox 5">
            <a:extLst>
              <a:ext uri="{FF2B5EF4-FFF2-40B4-BE49-F238E27FC236}">
                <a16:creationId xmlns:a16="http://schemas.microsoft.com/office/drawing/2014/main" id="{D86866C0-D9CF-4CC5-B04E-6C9D0BF0C06C}"/>
              </a:ext>
            </a:extLst>
          </p:cNvPr>
          <p:cNvSpPr txBox="1"/>
          <p:nvPr/>
        </p:nvSpPr>
        <p:spPr>
          <a:xfrm>
            <a:off x="2498216" y="2260151"/>
            <a:ext cx="2866490" cy="370101"/>
          </a:xfrm>
          <a:prstGeom prst="rect">
            <a:avLst/>
          </a:prstGeom>
          <a:noFill/>
        </p:spPr>
        <p:txBody>
          <a:bodyPr wrap="none" rtlCol="0">
            <a:spAutoFit/>
          </a:bodyPr>
          <a:lstStyle/>
          <a:p>
            <a:r>
              <a:rPr lang="et-EE" sz="1805" dirty="0"/>
              <a:t>Erinevused riigieksamil</a:t>
            </a:r>
            <a:endParaRPr lang="en-GB" sz="1805" dirty="0"/>
          </a:p>
        </p:txBody>
      </p:sp>
      <p:cxnSp>
        <p:nvCxnSpPr>
          <p:cNvPr id="7" name="Sirge noolkonnektor 6">
            <a:extLst>
              <a:ext uri="{FF2B5EF4-FFF2-40B4-BE49-F238E27FC236}">
                <a16:creationId xmlns:a16="http://schemas.microsoft.com/office/drawing/2014/main" id="{8BEF0D66-D078-4AC1-882E-8B57B1F778E3}"/>
              </a:ext>
            </a:extLst>
          </p:cNvPr>
          <p:cNvCxnSpPr/>
          <p:nvPr/>
        </p:nvCxnSpPr>
        <p:spPr>
          <a:xfrm flipH="1" flipV="1">
            <a:off x="1126923" y="2446723"/>
            <a:ext cx="1277034" cy="13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irge noolkonnektor 7">
            <a:extLst>
              <a:ext uri="{FF2B5EF4-FFF2-40B4-BE49-F238E27FC236}">
                <a16:creationId xmlns:a16="http://schemas.microsoft.com/office/drawing/2014/main" id="{721B979F-0B54-4306-842C-6BF243A40BE8}"/>
              </a:ext>
            </a:extLst>
          </p:cNvPr>
          <p:cNvCxnSpPr>
            <a:stCxn id="6" idx="3"/>
          </p:cNvCxnSpPr>
          <p:nvPr/>
        </p:nvCxnSpPr>
        <p:spPr>
          <a:xfrm flipV="1">
            <a:off x="5364706" y="2432048"/>
            <a:ext cx="1831418" cy="13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istkülik 9">
            <a:extLst>
              <a:ext uri="{FF2B5EF4-FFF2-40B4-BE49-F238E27FC236}">
                <a16:creationId xmlns:a16="http://schemas.microsoft.com/office/drawing/2014/main" id="{7352CA33-97A2-40CF-BFDA-785335B6A30C}"/>
              </a:ext>
            </a:extLst>
          </p:cNvPr>
          <p:cNvSpPr/>
          <p:nvPr/>
        </p:nvSpPr>
        <p:spPr>
          <a:xfrm>
            <a:off x="1126923" y="2838512"/>
            <a:ext cx="6280688" cy="649726"/>
          </a:xfrm>
          <a:prstGeom prst="rect">
            <a:avLst/>
          </a:prstGeom>
          <a:solidFill>
            <a:srgbClr val="00B0F0"/>
          </a:solidFill>
          <a:ln w="31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1805"/>
          </a:p>
        </p:txBody>
      </p:sp>
      <p:sp>
        <p:nvSpPr>
          <p:cNvPr id="11" name="Ovaal 10">
            <a:extLst>
              <a:ext uri="{FF2B5EF4-FFF2-40B4-BE49-F238E27FC236}">
                <a16:creationId xmlns:a16="http://schemas.microsoft.com/office/drawing/2014/main" id="{2DD9B438-C513-4A4A-8777-840DE9E94CAB}"/>
              </a:ext>
            </a:extLst>
          </p:cNvPr>
          <p:cNvSpPr/>
          <p:nvPr/>
        </p:nvSpPr>
        <p:spPr>
          <a:xfrm>
            <a:off x="1126923" y="2920297"/>
            <a:ext cx="6280688" cy="505343"/>
          </a:xfrm>
          <a:prstGeom prst="ellipse">
            <a:avLst/>
          </a:pr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805" dirty="0">
                <a:solidFill>
                  <a:schemeClr val="tx1"/>
                </a:solidFill>
              </a:rPr>
              <a:t>Kooli mõju</a:t>
            </a:r>
            <a:endParaRPr lang="en-GB" sz="1805" dirty="0">
              <a:solidFill>
                <a:schemeClr val="tx1"/>
              </a:solidFill>
            </a:endParaRPr>
          </a:p>
        </p:txBody>
      </p:sp>
      <p:sp>
        <p:nvSpPr>
          <p:cNvPr id="12" name="TextBox 11">
            <a:extLst>
              <a:ext uri="{FF2B5EF4-FFF2-40B4-BE49-F238E27FC236}">
                <a16:creationId xmlns:a16="http://schemas.microsoft.com/office/drawing/2014/main" id="{7E8E6CF6-C78A-4343-B0CF-EA6065E8D9E3}"/>
              </a:ext>
            </a:extLst>
          </p:cNvPr>
          <p:cNvSpPr txBox="1"/>
          <p:nvPr/>
        </p:nvSpPr>
        <p:spPr>
          <a:xfrm>
            <a:off x="1126923" y="3639419"/>
            <a:ext cx="6280688" cy="647981"/>
          </a:xfrm>
          <a:prstGeom prst="rect">
            <a:avLst/>
          </a:prstGeom>
          <a:noFill/>
        </p:spPr>
        <p:txBody>
          <a:bodyPr wrap="square" rtlCol="0">
            <a:spAutoFit/>
          </a:bodyPr>
          <a:lstStyle/>
          <a:p>
            <a:r>
              <a:rPr lang="en-GB" sz="1805" dirty="0"/>
              <a:t>2. </a:t>
            </a:r>
            <a:r>
              <a:rPr lang="et-EE" sz="1805" dirty="0"/>
              <a:t>Nüüd vaatame eksamitulemusi eri tegurite koosmõjuna, millest ühe osa moodustab kooli panus</a:t>
            </a:r>
            <a:endParaRPr lang="en-GB" sz="1805" dirty="0"/>
          </a:p>
        </p:txBody>
      </p:sp>
      <p:sp>
        <p:nvSpPr>
          <p:cNvPr id="14" name="TextBox 13">
            <a:extLst>
              <a:ext uri="{FF2B5EF4-FFF2-40B4-BE49-F238E27FC236}">
                <a16:creationId xmlns:a16="http://schemas.microsoft.com/office/drawing/2014/main" id="{960C0F16-D4A2-4430-8C8A-C65458D562F7}"/>
              </a:ext>
            </a:extLst>
          </p:cNvPr>
          <p:cNvSpPr txBox="1"/>
          <p:nvPr/>
        </p:nvSpPr>
        <p:spPr>
          <a:xfrm>
            <a:off x="2814202" y="4287400"/>
            <a:ext cx="3654856" cy="371046"/>
          </a:xfrm>
          <a:prstGeom prst="rect">
            <a:avLst/>
          </a:prstGeom>
          <a:noFill/>
        </p:spPr>
        <p:txBody>
          <a:bodyPr wrap="none" rtlCol="0">
            <a:spAutoFit/>
          </a:bodyPr>
          <a:lstStyle/>
          <a:p>
            <a:r>
              <a:rPr lang="et-EE" sz="1805" dirty="0"/>
              <a:t>Erinevused eksamitulemustes</a:t>
            </a:r>
            <a:endParaRPr lang="en-GB" sz="1805" dirty="0"/>
          </a:p>
        </p:txBody>
      </p:sp>
      <p:cxnSp>
        <p:nvCxnSpPr>
          <p:cNvPr id="15" name="Sirge noolkonnektor 14">
            <a:extLst>
              <a:ext uri="{FF2B5EF4-FFF2-40B4-BE49-F238E27FC236}">
                <a16:creationId xmlns:a16="http://schemas.microsoft.com/office/drawing/2014/main" id="{93AAE63D-457D-431D-97A6-81E38BA45E54}"/>
              </a:ext>
            </a:extLst>
          </p:cNvPr>
          <p:cNvCxnSpPr>
            <a:stCxn id="14" idx="1"/>
          </p:cNvCxnSpPr>
          <p:nvPr/>
        </p:nvCxnSpPr>
        <p:spPr>
          <a:xfrm flipH="1" flipV="1">
            <a:off x="1166964" y="4470535"/>
            <a:ext cx="1647238" cy="2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irge noolkonnektor 15">
            <a:extLst>
              <a:ext uri="{FF2B5EF4-FFF2-40B4-BE49-F238E27FC236}">
                <a16:creationId xmlns:a16="http://schemas.microsoft.com/office/drawing/2014/main" id="{E8E26368-609D-4A66-AA47-4E1BB250ED5D}"/>
              </a:ext>
            </a:extLst>
          </p:cNvPr>
          <p:cNvCxnSpPr>
            <a:stCxn id="14" idx="3"/>
          </p:cNvCxnSpPr>
          <p:nvPr/>
        </p:nvCxnSpPr>
        <p:spPr>
          <a:xfrm flipV="1">
            <a:off x="6469059" y="4470535"/>
            <a:ext cx="978593" cy="2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istkülik 16">
            <a:extLst>
              <a:ext uri="{FF2B5EF4-FFF2-40B4-BE49-F238E27FC236}">
                <a16:creationId xmlns:a16="http://schemas.microsoft.com/office/drawing/2014/main" id="{9ACDD36C-13A1-453B-9CF6-05B6439B120F}"/>
              </a:ext>
            </a:extLst>
          </p:cNvPr>
          <p:cNvSpPr/>
          <p:nvPr/>
        </p:nvSpPr>
        <p:spPr>
          <a:xfrm>
            <a:off x="5371272" y="4868093"/>
            <a:ext cx="2042906" cy="649726"/>
          </a:xfrm>
          <a:prstGeom prst="rect">
            <a:avLst/>
          </a:prstGeom>
          <a:solidFill>
            <a:srgbClr val="00B0F0"/>
          </a:solidFill>
          <a:ln w="31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1805"/>
          </a:p>
        </p:txBody>
      </p:sp>
      <p:sp>
        <p:nvSpPr>
          <p:cNvPr id="18" name="Ristkülik 17">
            <a:extLst>
              <a:ext uri="{FF2B5EF4-FFF2-40B4-BE49-F238E27FC236}">
                <a16:creationId xmlns:a16="http://schemas.microsoft.com/office/drawing/2014/main" id="{05DD62CC-611C-4C0E-A6EE-822B2E42D45E}"/>
              </a:ext>
            </a:extLst>
          </p:cNvPr>
          <p:cNvSpPr/>
          <p:nvPr/>
        </p:nvSpPr>
        <p:spPr>
          <a:xfrm>
            <a:off x="1133489" y="4866090"/>
            <a:ext cx="1924992" cy="649726"/>
          </a:xfrm>
          <a:prstGeom prst="rect">
            <a:avLst/>
          </a:prstGeom>
          <a:ln w="31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t-EE" sz="1404" dirty="0"/>
              <a:t>Õpilaste stardipositsioon</a:t>
            </a:r>
            <a:endParaRPr lang="en-GB" sz="1404" dirty="0"/>
          </a:p>
        </p:txBody>
      </p:sp>
      <p:sp>
        <p:nvSpPr>
          <p:cNvPr id="19" name="Ristkülik 18">
            <a:extLst>
              <a:ext uri="{FF2B5EF4-FFF2-40B4-BE49-F238E27FC236}">
                <a16:creationId xmlns:a16="http://schemas.microsoft.com/office/drawing/2014/main" id="{602E0014-A3D5-4EE4-8A76-288E3673AED8}"/>
              </a:ext>
            </a:extLst>
          </p:cNvPr>
          <p:cNvSpPr/>
          <p:nvPr/>
        </p:nvSpPr>
        <p:spPr>
          <a:xfrm>
            <a:off x="3059365" y="4868093"/>
            <a:ext cx="1332430" cy="649726"/>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4" dirty="0"/>
              <a:t>Asukoha jõukus</a:t>
            </a:r>
            <a:endParaRPr lang="en-GB" sz="1404" dirty="0"/>
          </a:p>
        </p:txBody>
      </p:sp>
      <p:sp>
        <p:nvSpPr>
          <p:cNvPr id="20" name="Ristkülik 19">
            <a:extLst>
              <a:ext uri="{FF2B5EF4-FFF2-40B4-BE49-F238E27FC236}">
                <a16:creationId xmlns:a16="http://schemas.microsoft.com/office/drawing/2014/main" id="{05711ACF-8371-4A2F-AB4C-F9239BAA17CE}"/>
              </a:ext>
            </a:extLst>
          </p:cNvPr>
          <p:cNvSpPr/>
          <p:nvPr/>
        </p:nvSpPr>
        <p:spPr>
          <a:xfrm>
            <a:off x="4215319" y="4868093"/>
            <a:ext cx="1319579" cy="649726"/>
          </a:xfrm>
          <a:prstGeom prst="rect">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4" dirty="0"/>
              <a:t>Õpilaskonna koosseis</a:t>
            </a:r>
            <a:endParaRPr lang="en-GB" sz="1404" dirty="0"/>
          </a:p>
        </p:txBody>
      </p:sp>
      <p:sp>
        <p:nvSpPr>
          <p:cNvPr id="21" name="Ovaal 20">
            <a:extLst>
              <a:ext uri="{FF2B5EF4-FFF2-40B4-BE49-F238E27FC236}">
                <a16:creationId xmlns:a16="http://schemas.microsoft.com/office/drawing/2014/main" id="{687F328F-FC6D-4B39-B21F-BC9359D5AE93}"/>
              </a:ext>
            </a:extLst>
          </p:cNvPr>
          <p:cNvSpPr/>
          <p:nvPr/>
        </p:nvSpPr>
        <p:spPr>
          <a:xfrm>
            <a:off x="5513028" y="4975240"/>
            <a:ext cx="1897115" cy="505343"/>
          </a:xfrm>
          <a:prstGeom prst="ellipse">
            <a:avLst/>
          </a:pr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805" dirty="0">
                <a:solidFill>
                  <a:schemeClr val="tx1"/>
                </a:solidFill>
              </a:rPr>
              <a:t>Kooli</a:t>
            </a:r>
          </a:p>
          <a:p>
            <a:pPr algn="ctr"/>
            <a:r>
              <a:rPr lang="et-EE" sz="1805" dirty="0">
                <a:solidFill>
                  <a:schemeClr val="tx1"/>
                </a:solidFill>
              </a:rPr>
              <a:t> mõju</a:t>
            </a:r>
            <a:endParaRPr lang="en-GB" sz="1805" dirty="0">
              <a:solidFill>
                <a:schemeClr val="tx1"/>
              </a:solidFill>
            </a:endParaRPr>
          </a:p>
        </p:txBody>
      </p:sp>
      <p:cxnSp>
        <p:nvCxnSpPr>
          <p:cNvPr id="22" name="Sirge noolkonnektor 21">
            <a:extLst>
              <a:ext uri="{FF2B5EF4-FFF2-40B4-BE49-F238E27FC236}">
                <a16:creationId xmlns:a16="http://schemas.microsoft.com/office/drawing/2014/main" id="{256B43E0-D6CD-4C29-A1F9-67BB3016D86F}"/>
              </a:ext>
            </a:extLst>
          </p:cNvPr>
          <p:cNvCxnSpPr/>
          <p:nvPr/>
        </p:nvCxnSpPr>
        <p:spPr>
          <a:xfrm flipH="1">
            <a:off x="5534899" y="5229052"/>
            <a:ext cx="505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irge noolkonnektor 22">
            <a:extLst>
              <a:ext uri="{FF2B5EF4-FFF2-40B4-BE49-F238E27FC236}">
                <a16:creationId xmlns:a16="http://schemas.microsoft.com/office/drawing/2014/main" id="{22455C97-17AD-4F65-B1AA-9A4D8A7489C0}"/>
              </a:ext>
            </a:extLst>
          </p:cNvPr>
          <p:cNvCxnSpPr/>
          <p:nvPr/>
        </p:nvCxnSpPr>
        <p:spPr>
          <a:xfrm>
            <a:off x="6689968" y="5229052"/>
            <a:ext cx="5775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istkülik 24">
            <a:extLst>
              <a:ext uri="{FF2B5EF4-FFF2-40B4-BE49-F238E27FC236}">
                <a16:creationId xmlns:a16="http://schemas.microsoft.com/office/drawing/2014/main" id="{EE6B23AD-D1F7-4B1F-ACA9-037F863CF439}"/>
              </a:ext>
            </a:extLst>
          </p:cNvPr>
          <p:cNvSpPr/>
          <p:nvPr/>
        </p:nvSpPr>
        <p:spPr>
          <a:xfrm>
            <a:off x="4221744" y="4866090"/>
            <a:ext cx="1319579" cy="649726"/>
          </a:xfrm>
          <a:prstGeom prst="rect">
            <a:avLst/>
          </a:prstGeom>
          <a:solidFill>
            <a:srgbClr val="4BACC6">
              <a:lumMod val="60000"/>
              <a:lumOff val="40000"/>
            </a:srgbClr>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sz="1404" b="0" i="0" u="none" strike="noStrike" kern="0" cap="none" spc="0" normalizeH="0" baseline="0" noProof="0" dirty="0">
                <a:ln>
                  <a:noFill/>
                </a:ln>
                <a:solidFill>
                  <a:prstClr val="white"/>
                </a:solidFill>
                <a:effectLst/>
                <a:uLnTx/>
                <a:uFillTx/>
                <a:latin typeface="Verdana"/>
                <a:ea typeface="+mn-ea"/>
                <a:cs typeface="+mn-cs"/>
              </a:rPr>
              <a:t>Õpilaskonna koosseis</a:t>
            </a:r>
            <a:endParaRPr kumimoji="0" lang="en-GB" sz="1404" b="0" i="0" u="none" strike="noStrike" kern="0" cap="none" spc="0" normalizeH="0" baseline="0" noProof="0" dirty="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144878864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b="1" baseline="30000" dirty="0">
                <a:solidFill>
                  <a:schemeClr val="tx2"/>
                </a:solidFill>
              </a:rPr>
              <a:t> </a:t>
            </a:r>
            <a:endParaRPr lang="et-EE" dirty="0"/>
          </a:p>
        </p:txBody>
      </p:sp>
      <p:sp>
        <p:nvSpPr>
          <p:cNvPr id="4" name="Slaidinumbri kohatäide 3"/>
          <p:cNvSpPr>
            <a:spLocks noGrp="1"/>
          </p:cNvSpPr>
          <p:nvPr>
            <p:ph type="sldNum" sz="quarter" idx="4"/>
          </p:nvPr>
        </p:nvSpPr>
        <p:spPr/>
        <p:txBody>
          <a:bodyPr/>
          <a:lstStyle/>
          <a:p>
            <a:fld id="{AA83FDEA-09B5-4ABC-98BC-DF0F986E070A}" type="slidenum">
              <a:rPr lang="et-EE" smtClean="0"/>
              <a:pPr/>
              <a:t>11</a:t>
            </a:fld>
            <a:endParaRPr lang="et-EE"/>
          </a:p>
        </p:txBody>
      </p:sp>
      <p:pic>
        <p:nvPicPr>
          <p:cNvPr id="11" name="Pilt 10">
            <a:extLst>
              <a:ext uri="{FF2B5EF4-FFF2-40B4-BE49-F238E27FC236}">
                <a16:creationId xmlns:a16="http://schemas.microsoft.com/office/drawing/2014/main" id="{3B78020D-E9B0-46EB-905C-856E488385AC}"/>
              </a:ext>
            </a:extLst>
          </p:cNvPr>
          <p:cNvPicPr>
            <a:picLocks noChangeAspect="1"/>
          </p:cNvPicPr>
          <p:nvPr/>
        </p:nvPicPr>
        <p:blipFill>
          <a:blip r:embed="rId2"/>
          <a:stretch>
            <a:fillRect/>
          </a:stretch>
        </p:blipFill>
        <p:spPr>
          <a:xfrm>
            <a:off x="429409" y="820910"/>
            <a:ext cx="8285182" cy="4285859"/>
          </a:xfrm>
          <a:prstGeom prst="rect">
            <a:avLst/>
          </a:prstGeom>
        </p:spPr>
      </p:pic>
      <p:sp>
        <p:nvSpPr>
          <p:cNvPr id="12" name="TextBox 11">
            <a:extLst>
              <a:ext uri="{FF2B5EF4-FFF2-40B4-BE49-F238E27FC236}">
                <a16:creationId xmlns:a16="http://schemas.microsoft.com/office/drawing/2014/main" id="{C9DB4DF0-F66C-4446-86F9-F110938E3312}"/>
              </a:ext>
            </a:extLst>
          </p:cNvPr>
          <p:cNvSpPr txBox="1"/>
          <p:nvPr/>
        </p:nvSpPr>
        <p:spPr>
          <a:xfrm>
            <a:off x="2843808" y="4525448"/>
            <a:ext cx="5048113" cy="415498"/>
          </a:xfrm>
          <a:prstGeom prst="rect">
            <a:avLst/>
          </a:prstGeom>
          <a:noFill/>
        </p:spPr>
        <p:txBody>
          <a:bodyPr wrap="none" rtlCol="0">
            <a:spAutoFit/>
          </a:bodyPr>
          <a:lstStyle/>
          <a:p>
            <a:r>
              <a:rPr lang="et-EE" dirty="0"/>
              <a:t>Tegelikult keskendume me ikka õpilasele</a:t>
            </a:r>
          </a:p>
        </p:txBody>
      </p:sp>
      <p:sp>
        <p:nvSpPr>
          <p:cNvPr id="3" name="TextBox 2">
            <a:extLst>
              <a:ext uri="{FF2B5EF4-FFF2-40B4-BE49-F238E27FC236}">
                <a16:creationId xmlns:a16="http://schemas.microsoft.com/office/drawing/2014/main" id="{9E67F642-D2DA-4235-83AC-72BEDC3C26D9}"/>
              </a:ext>
            </a:extLst>
          </p:cNvPr>
          <p:cNvSpPr txBox="1"/>
          <p:nvPr/>
        </p:nvSpPr>
        <p:spPr>
          <a:xfrm>
            <a:off x="4434521" y="3361556"/>
            <a:ext cx="330540" cy="415498"/>
          </a:xfrm>
          <a:prstGeom prst="rect">
            <a:avLst/>
          </a:prstGeom>
          <a:noFill/>
        </p:spPr>
        <p:txBody>
          <a:bodyPr wrap="none" rtlCol="0">
            <a:spAutoFit/>
          </a:bodyPr>
          <a:lstStyle/>
          <a:p>
            <a:r>
              <a:rPr lang="et-EE" dirty="0"/>
              <a:t>0</a:t>
            </a:r>
          </a:p>
        </p:txBody>
      </p:sp>
      <p:sp>
        <p:nvSpPr>
          <p:cNvPr id="5" name="TextBox 4">
            <a:extLst>
              <a:ext uri="{FF2B5EF4-FFF2-40B4-BE49-F238E27FC236}">
                <a16:creationId xmlns:a16="http://schemas.microsoft.com/office/drawing/2014/main" id="{6F0BE6DE-B7C8-4562-8725-87F810F9D6DA}"/>
              </a:ext>
            </a:extLst>
          </p:cNvPr>
          <p:cNvSpPr txBox="1"/>
          <p:nvPr/>
        </p:nvSpPr>
        <p:spPr>
          <a:xfrm>
            <a:off x="6012160" y="3361556"/>
            <a:ext cx="330540" cy="415498"/>
          </a:xfrm>
          <a:prstGeom prst="rect">
            <a:avLst/>
          </a:prstGeom>
          <a:noFill/>
        </p:spPr>
        <p:txBody>
          <a:bodyPr wrap="none" rtlCol="0">
            <a:spAutoFit/>
          </a:bodyPr>
          <a:lstStyle/>
          <a:p>
            <a:r>
              <a:rPr lang="et-EE" dirty="0"/>
              <a:t>5</a:t>
            </a:r>
          </a:p>
        </p:txBody>
      </p:sp>
      <p:sp>
        <p:nvSpPr>
          <p:cNvPr id="6" name="TextBox 5">
            <a:extLst>
              <a:ext uri="{FF2B5EF4-FFF2-40B4-BE49-F238E27FC236}">
                <a16:creationId xmlns:a16="http://schemas.microsoft.com/office/drawing/2014/main" id="{E6E96271-0AD3-471A-919E-6898B381FC12}"/>
              </a:ext>
            </a:extLst>
          </p:cNvPr>
          <p:cNvSpPr txBox="1"/>
          <p:nvPr/>
        </p:nvSpPr>
        <p:spPr>
          <a:xfrm>
            <a:off x="7131308" y="3361556"/>
            <a:ext cx="476412" cy="415498"/>
          </a:xfrm>
          <a:prstGeom prst="rect">
            <a:avLst/>
          </a:prstGeom>
          <a:noFill/>
        </p:spPr>
        <p:txBody>
          <a:bodyPr wrap="none" rtlCol="0">
            <a:spAutoFit/>
          </a:bodyPr>
          <a:lstStyle/>
          <a:p>
            <a:r>
              <a:rPr lang="et-EE" dirty="0"/>
              <a:t>15</a:t>
            </a:r>
          </a:p>
        </p:txBody>
      </p:sp>
    </p:spTree>
    <p:extLst>
      <p:ext uri="{BB962C8B-B14F-4D97-AF65-F5344CB8AC3E}">
        <p14:creationId xmlns:p14="http://schemas.microsoft.com/office/powerpoint/2010/main" val="108589084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28864"/>
            <a:ext cx="8435280" cy="952500"/>
          </a:xfrm>
        </p:spPr>
        <p:txBody>
          <a:bodyPr>
            <a:normAutofit fontScale="90000"/>
          </a:bodyPr>
          <a:lstStyle/>
          <a:p>
            <a:r>
              <a:rPr lang="et-EE" dirty="0"/>
              <a:t>Viiene jaotus punktide -2, -1, 0, 1, 2 suhtes</a:t>
            </a:r>
            <a:br>
              <a:rPr lang="et-EE" dirty="0"/>
            </a:br>
            <a:r>
              <a:rPr lang="et-EE" sz="1800" dirty="0"/>
              <a:t>Gümnaasiumi panus. Ühikuks lisandväärtuse standardhälve, </a:t>
            </a:r>
            <a:r>
              <a:rPr lang="et-EE" sz="1800" dirty="0">
                <a:latin typeface="Calibri" panose="020F0502020204030204" pitchFamily="34" charset="0"/>
              </a:rPr>
              <a:t>~10p</a:t>
            </a:r>
            <a:endParaRPr lang="et-EE" sz="1800" dirty="0"/>
          </a:p>
        </p:txBody>
      </p:sp>
      <p:pic>
        <p:nvPicPr>
          <p:cNvPr id="6" name="Sisu kohatäide 5">
            <a:extLst>
              <a:ext uri="{FF2B5EF4-FFF2-40B4-BE49-F238E27FC236}">
                <a16:creationId xmlns:a16="http://schemas.microsoft.com/office/drawing/2014/main" id="{548ED8F9-BB72-446F-882D-4B8B393D5019}"/>
              </a:ext>
            </a:extLst>
          </p:cNvPr>
          <p:cNvPicPr>
            <a:picLocks noGrp="1" noChangeAspect="1"/>
          </p:cNvPicPr>
          <p:nvPr>
            <p:ph idx="1"/>
          </p:nvPr>
        </p:nvPicPr>
        <p:blipFill>
          <a:blip r:embed="rId2"/>
          <a:stretch>
            <a:fillRect/>
          </a:stretch>
        </p:blipFill>
        <p:spPr>
          <a:xfrm>
            <a:off x="1146942" y="1333500"/>
            <a:ext cx="6850116" cy="3771900"/>
          </a:xfrm>
          <a:prstGeom prst="rect">
            <a:avLst/>
          </a:prstGeom>
        </p:spPr>
      </p:pic>
      <p:sp>
        <p:nvSpPr>
          <p:cNvPr id="4" name="Slaidinumbri kohatäide 3"/>
          <p:cNvSpPr>
            <a:spLocks noGrp="1"/>
          </p:cNvSpPr>
          <p:nvPr>
            <p:ph type="sldNum" sz="quarter" idx="4"/>
          </p:nvPr>
        </p:nvSpPr>
        <p:spPr/>
        <p:txBody>
          <a:bodyPr/>
          <a:lstStyle/>
          <a:p>
            <a:fld id="{AA83FDEA-09B5-4ABC-98BC-DF0F986E070A}" type="slidenum">
              <a:rPr lang="et-EE" smtClean="0"/>
              <a:pPr/>
              <a:t>12</a:t>
            </a:fld>
            <a:endParaRPr lang="et-EE"/>
          </a:p>
        </p:txBody>
      </p:sp>
    </p:spTree>
    <p:extLst>
      <p:ext uri="{BB962C8B-B14F-4D97-AF65-F5344CB8AC3E}">
        <p14:creationId xmlns:p14="http://schemas.microsoft.com/office/powerpoint/2010/main" val="312961830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ealkiri 1"/>
          <p:cNvSpPr>
            <a:spLocks noGrp="1"/>
          </p:cNvSpPr>
          <p:nvPr>
            <p:ph type="title"/>
          </p:nvPr>
        </p:nvSpPr>
        <p:spPr>
          <a:xfrm>
            <a:off x="475488" y="228514"/>
            <a:ext cx="8229600" cy="1332492"/>
          </a:xfrm>
        </p:spPr>
        <p:txBody>
          <a:bodyPr>
            <a:normAutofit fontScale="90000"/>
          </a:bodyPr>
          <a:lstStyle/>
          <a:p>
            <a:r>
              <a:rPr lang="et-EE" dirty="0"/>
              <a:t>Kolmene jaotus nulli suhtes</a:t>
            </a:r>
            <a:br>
              <a:rPr lang="et-EE" dirty="0"/>
            </a:br>
            <a:r>
              <a:rPr lang="et-EE" sz="2200" dirty="0"/>
              <a:t>Gümnaasiumi panuse eristatavus</a:t>
            </a:r>
            <a:r>
              <a:rPr lang="et-EE" dirty="0"/>
              <a:t>. </a:t>
            </a:r>
            <a:r>
              <a:rPr lang="et-EE" sz="2200" dirty="0"/>
              <a:t>Kas usalduspiirkond saab nullile pihta? Kas on kohtukindlusega 0-st erinev?</a:t>
            </a:r>
          </a:p>
        </p:txBody>
      </p:sp>
      <p:sp>
        <p:nvSpPr>
          <p:cNvPr id="3" name="Sisu kohatäide 2"/>
          <p:cNvSpPr>
            <a:spLocks noGrp="1"/>
          </p:cNvSpPr>
          <p:nvPr>
            <p:ph idx="1"/>
          </p:nvPr>
        </p:nvSpPr>
        <p:spPr/>
        <p:txBody>
          <a:bodyPr>
            <a:normAutofit/>
          </a:bodyPr>
          <a:lstStyle/>
          <a:p>
            <a:pPr marL="0" indent="0">
              <a:buNone/>
            </a:pPr>
            <a:r>
              <a:rPr lang="et-EE" dirty="0"/>
              <a:t> </a:t>
            </a:r>
            <a:endParaRPr lang="en-US" dirty="0"/>
          </a:p>
        </p:txBody>
      </p:sp>
      <p:sp>
        <p:nvSpPr>
          <p:cNvPr id="4" name="Slaidinumbri kohatäide 3"/>
          <p:cNvSpPr>
            <a:spLocks noGrp="1"/>
          </p:cNvSpPr>
          <p:nvPr>
            <p:ph type="sldNum" sz="quarter" idx="4"/>
          </p:nvPr>
        </p:nvSpPr>
        <p:spPr/>
        <p:txBody>
          <a:bodyPr/>
          <a:lstStyle/>
          <a:p>
            <a:fld id="{AA83FDEA-09B5-4ABC-98BC-DF0F986E070A}" type="slidenum">
              <a:rPr lang="et-EE" smtClean="0"/>
              <a:pPr/>
              <a:t>13</a:t>
            </a:fld>
            <a:endParaRPr lang="et-EE"/>
          </a:p>
        </p:txBody>
      </p:sp>
      <p:pic>
        <p:nvPicPr>
          <p:cNvPr id="6" name="Pilt 5">
            <a:extLst>
              <a:ext uri="{FF2B5EF4-FFF2-40B4-BE49-F238E27FC236}">
                <a16:creationId xmlns:a16="http://schemas.microsoft.com/office/drawing/2014/main" id="{003FD87F-D9EF-4747-B08B-14A86D954D48}"/>
              </a:ext>
            </a:extLst>
          </p:cNvPr>
          <p:cNvPicPr>
            <a:picLocks noChangeAspect="1"/>
          </p:cNvPicPr>
          <p:nvPr/>
        </p:nvPicPr>
        <p:blipFill>
          <a:blip r:embed="rId2"/>
          <a:stretch>
            <a:fillRect/>
          </a:stretch>
        </p:blipFill>
        <p:spPr>
          <a:xfrm>
            <a:off x="288048" y="1691536"/>
            <a:ext cx="6238512" cy="4034344"/>
          </a:xfrm>
          <a:prstGeom prst="rect">
            <a:avLst/>
          </a:prstGeom>
        </p:spPr>
      </p:pic>
      <p:sp>
        <p:nvSpPr>
          <p:cNvPr id="7" name="TextBox 6">
            <a:extLst>
              <a:ext uri="{FF2B5EF4-FFF2-40B4-BE49-F238E27FC236}">
                <a16:creationId xmlns:a16="http://schemas.microsoft.com/office/drawing/2014/main" id="{5D935D26-2191-4DFC-BAFC-49B7187D1E24}"/>
              </a:ext>
            </a:extLst>
          </p:cNvPr>
          <p:cNvSpPr txBox="1"/>
          <p:nvPr/>
        </p:nvSpPr>
        <p:spPr>
          <a:xfrm>
            <a:off x="6526560" y="1464032"/>
            <a:ext cx="2160240" cy="3970318"/>
          </a:xfrm>
          <a:prstGeom prst="rect">
            <a:avLst/>
          </a:prstGeom>
          <a:noFill/>
        </p:spPr>
        <p:txBody>
          <a:bodyPr wrap="square" rtlCol="0">
            <a:spAutoFit/>
          </a:bodyPr>
          <a:lstStyle/>
          <a:p>
            <a:r>
              <a:rPr lang="et-EE" sz="1400" dirty="0"/>
              <a:t>Väikeste koolide efekt:</a:t>
            </a:r>
          </a:p>
          <a:p>
            <a:r>
              <a:rPr lang="et-EE" sz="1400" dirty="0"/>
              <a:t>on kõik „keskmised“ ja</a:t>
            </a:r>
          </a:p>
          <a:p>
            <a:r>
              <a:rPr lang="et-EE" sz="1400" dirty="0"/>
              <a:t>tulemuse tõstmiseks ei</a:t>
            </a:r>
          </a:p>
          <a:p>
            <a:r>
              <a:rPr lang="et-EE" sz="1400" dirty="0"/>
              <a:t>õnnestu midagi ette võtta.</a:t>
            </a:r>
          </a:p>
          <a:p>
            <a:endParaRPr lang="et-EE" sz="1400" dirty="0"/>
          </a:p>
          <a:p>
            <a:r>
              <a:rPr lang="et-EE" sz="1400" dirty="0"/>
              <a:t>Suure kooli efekt – ei püsi nulli peal.</a:t>
            </a:r>
          </a:p>
          <a:p>
            <a:endParaRPr lang="et-EE" sz="1400" dirty="0"/>
          </a:p>
          <a:p>
            <a:r>
              <a:rPr lang="et-EE" sz="1400" dirty="0"/>
              <a:t>Meil on 5 õpilast koolis ja 3 aastat kooli eksisteerimist kooli statistikasse lisamise eelduseks.</a:t>
            </a:r>
          </a:p>
          <a:p>
            <a:endParaRPr lang="et-EE" sz="1400" dirty="0"/>
          </a:p>
          <a:p>
            <a:r>
              <a:rPr lang="et-EE" sz="1400" dirty="0"/>
              <a:t>Mujal riikides nõutakse 30 õpilast. Meil ei tuleks siis eriti palju koole sisse.</a:t>
            </a:r>
          </a:p>
        </p:txBody>
      </p:sp>
    </p:spTree>
    <p:extLst>
      <p:ext uri="{BB962C8B-B14F-4D97-AF65-F5344CB8AC3E}">
        <p14:creationId xmlns:p14="http://schemas.microsoft.com/office/powerpoint/2010/main" val="1696832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Sisu kohatäide 3">
            <a:extLst>
              <a:ext uri="{FF2B5EF4-FFF2-40B4-BE49-F238E27FC236}">
                <a16:creationId xmlns:a16="http://schemas.microsoft.com/office/drawing/2014/main" id="{FB694C79-48BE-4AFA-95E0-A23C12335D4E}"/>
              </a:ext>
            </a:extLst>
          </p:cNvPr>
          <p:cNvPicPr>
            <a:picLocks noGrp="1" noChangeAspect="1"/>
          </p:cNvPicPr>
          <p:nvPr>
            <p:ph idx="1"/>
          </p:nvPr>
        </p:nvPicPr>
        <p:blipFill>
          <a:blip r:embed="rId2"/>
          <a:stretch>
            <a:fillRect/>
          </a:stretch>
        </p:blipFill>
        <p:spPr>
          <a:xfrm>
            <a:off x="251520" y="1921396"/>
            <a:ext cx="8726752" cy="1691529"/>
          </a:xfrm>
          <a:prstGeom prst="rect">
            <a:avLst/>
          </a:prstGeom>
        </p:spPr>
      </p:pic>
      <p:sp>
        <p:nvSpPr>
          <p:cNvPr id="6" name="Ristkülik 5">
            <a:extLst>
              <a:ext uri="{FF2B5EF4-FFF2-40B4-BE49-F238E27FC236}">
                <a16:creationId xmlns:a16="http://schemas.microsoft.com/office/drawing/2014/main" id="{5F5A0606-5359-4A2C-819B-569B6E124824}"/>
              </a:ext>
            </a:extLst>
          </p:cNvPr>
          <p:cNvSpPr/>
          <p:nvPr/>
        </p:nvSpPr>
        <p:spPr>
          <a:xfrm>
            <a:off x="251520" y="2646708"/>
            <a:ext cx="6810748" cy="17379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TextBox 6">
            <a:extLst>
              <a:ext uri="{FF2B5EF4-FFF2-40B4-BE49-F238E27FC236}">
                <a16:creationId xmlns:a16="http://schemas.microsoft.com/office/drawing/2014/main" id="{F5037F95-297F-4503-94BE-A06133BC2354}"/>
              </a:ext>
            </a:extLst>
          </p:cNvPr>
          <p:cNvSpPr txBox="1"/>
          <p:nvPr/>
        </p:nvSpPr>
        <p:spPr>
          <a:xfrm>
            <a:off x="90280" y="992007"/>
            <a:ext cx="6625653" cy="523220"/>
          </a:xfrm>
          <a:prstGeom prst="rect">
            <a:avLst/>
          </a:prstGeom>
          <a:noFill/>
        </p:spPr>
        <p:txBody>
          <a:bodyPr wrap="square" rtlCol="0">
            <a:spAutoFit/>
          </a:bodyPr>
          <a:lstStyle/>
          <a:p>
            <a:r>
              <a:rPr lang="et-EE" sz="2800" dirty="0" err="1">
                <a:solidFill>
                  <a:schemeClr val="accent1"/>
                </a:solidFill>
              </a:rPr>
              <a:t>HaridusSILMas</a:t>
            </a:r>
            <a:endParaRPr lang="et-EE" sz="2800" dirty="0">
              <a:solidFill>
                <a:schemeClr val="accent1"/>
              </a:solidFill>
            </a:endParaRPr>
          </a:p>
        </p:txBody>
      </p:sp>
    </p:spTree>
    <p:extLst>
      <p:ext uri="{BB962C8B-B14F-4D97-AF65-F5344CB8AC3E}">
        <p14:creationId xmlns:p14="http://schemas.microsoft.com/office/powerpoint/2010/main" val="150001832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113769"/>
            <a:ext cx="8229600" cy="952500"/>
          </a:xfrm>
        </p:spPr>
        <p:txBody>
          <a:bodyPr/>
          <a:lstStyle/>
          <a:p>
            <a:r>
              <a:rPr lang="et-EE" dirty="0"/>
              <a:t>Õppimine</a:t>
            </a:r>
          </a:p>
        </p:txBody>
      </p:sp>
      <p:sp>
        <p:nvSpPr>
          <p:cNvPr id="3" name="Sisu kohatäide 2"/>
          <p:cNvSpPr>
            <a:spLocks noGrp="1"/>
          </p:cNvSpPr>
          <p:nvPr>
            <p:ph idx="1"/>
          </p:nvPr>
        </p:nvSpPr>
        <p:spPr>
          <a:xfrm>
            <a:off x="457200" y="1057300"/>
            <a:ext cx="8229600" cy="2232248"/>
          </a:xfrm>
        </p:spPr>
        <p:txBody>
          <a:bodyPr>
            <a:normAutofit fontScale="85000" lnSpcReduction="10000"/>
          </a:bodyPr>
          <a:lstStyle/>
          <a:p>
            <a:r>
              <a:rPr lang="et-EE" sz="3200" dirty="0"/>
              <a:t>Õppimine on muutuste tekitamine pika aja mälus, mis kestavad </a:t>
            </a:r>
            <a:r>
              <a:rPr lang="et-EE" sz="3200" dirty="0">
                <a:highlight>
                  <a:srgbClr val="FFFF00"/>
                </a:highlight>
              </a:rPr>
              <a:t>üle poole aasta</a:t>
            </a:r>
            <a:r>
              <a:rPr lang="et-EE" sz="3200" dirty="0"/>
              <a:t>.</a:t>
            </a:r>
          </a:p>
          <a:p>
            <a:pPr marL="457200" indent="-457200"/>
            <a:r>
              <a:rPr lang="et-EE" sz="3200" dirty="0"/>
              <a:t>Jooksvate hinnete eest ei ole päris õige kokkuvõtvat hinnet panna, sest need on teadmised, mida mäletatakse vaid järgmine päev.</a:t>
            </a:r>
          </a:p>
          <a:p>
            <a:pPr marL="469378" lvl="1" indent="0">
              <a:buNone/>
            </a:pPr>
            <a:endParaRPr lang="et-EE" sz="3000" dirty="0"/>
          </a:p>
        </p:txBody>
      </p:sp>
      <p:sp>
        <p:nvSpPr>
          <p:cNvPr id="4" name="Slaidinumbri kohatäide 3"/>
          <p:cNvSpPr>
            <a:spLocks noGrp="1"/>
          </p:cNvSpPr>
          <p:nvPr>
            <p:ph type="sldNum" sz="quarter" idx="4"/>
          </p:nvPr>
        </p:nvSpPr>
        <p:spPr/>
        <p:txBody>
          <a:bodyPr/>
          <a:lstStyle/>
          <a:p>
            <a:fld id="{AA83FDEA-09B5-4ABC-98BC-DF0F986E070A}" type="slidenum">
              <a:rPr lang="et-EE" smtClean="0"/>
              <a:pPr/>
              <a:t>15</a:t>
            </a:fld>
            <a:endParaRPr lang="et-EE"/>
          </a:p>
        </p:txBody>
      </p:sp>
      <p:pic>
        <p:nvPicPr>
          <p:cNvPr id="5" name="Pilt 4">
            <a:extLst>
              <a:ext uri="{FF2B5EF4-FFF2-40B4-BE49-F238E27FC236}">
                <a16:creationId xmlns:a16="http://schemas.microsoft.com/office/drawing/2014/main" id="{A7BA5FF3-8719-4D35-ACC7-CE012E923021}"/>
              </a:ext>
            </a:extLst>
          </p:cNvPr>
          <p:cNvPicPr>
            <a:picLocks noChangeAspect="1"/>
          </p:cNvPicPr>
          <p:nvPr/>
        </p:nvPicPr>
        <p:blipFill>
          <a:blip r:embed="rId2"/>
          <a:stretch>
            <a:fillRect/>
          </a:stretch>
        </p:blipFill>
        <p:spPr>
          <a:xfrm>
            <a:off x="1230288" y="3594181"/>
            <a:ext cx="2939008" cy="1974211"/>
          </a:xfrm>
          <a:prstGeom prst="rect">
            <a:avLst/>
          </a:prstGeom>
        </p:spPr>
      </p:pic>
      <p:pic>
        <p:nvPicPr>
          <p:cNvPr id="6" name="Pilt 5">
            <a:extLst>
              <a:ext uri="{FF2B5EF4-FFF2-40B4-BE49-F238E27FC236}">
                <a16:creationId xmlns:a16="http://schemas.microsoft.com/office/drawing/2014/main" id="{ABDA50E4-B08B-476F-8D44-FCD742E27B7E}"/>
              </a:ext>
            </a:extLst>
          </p:cNvPr>
          <p:cNvPicPr>
            <a:picLocks noChangeAspect="1"/>
          </p:cNvPicPr>
          <p:nvPr/>
        </p:nvPicPr>
        <p:blipFill>
          <a:blip r:embed="rId3"/>
          <a:stretch>
            <a:fillRect/>
          </a:stretch>
        </p:blipFill>
        <p:spPr>
          <a:xfrm>
            <a:off x="4427984" y="3634804"/>
            <a:ext cx="2939008" cy="1878123"/>
          </a:xfrm>
          <a:prstGeom prst="rect">
            <a:avLst/>
          </a:prstGeom>
        </p:spPr>
      </p:pic>
      <p:pic>
        <p:nvPicPr>
          <p:cNvPr id="7" name="Pilt 6">
            <a:extLst>
              <a:ext uri="{FF2B5EF4-FFF2-40B4-BE49-F238E27FC236}">
                <a16:creationId xmlns:a16="http://schemas.microsoft.com/office/drawing/2014/main" id="{789A9FD4-4709-4477-B9FD-649BCA58D0C6}"/>
              </a:ext>
            </a:extLst>
          </p:cNvPr>
          <p:cNvPicPr>
            <a:picLocks noChangeAspect="1"/>
          </p:cNvPicPr>
          <p:nvPr/>
        </p:nvPicPr>
        <p:blipFill>
          <a:blip r:embed="rId4"/>
          <a:stretch>
            <a:fillRect/>
          </a:stretch>
        </p:blipFill>
        <p:spPr>
          <a:xfrm>
            <a:off x="6650124" y="234838"/>
            <a:ext cx="1433736" cy="806477"/>
          </a:xfrm>
          <a:prstGeom prst="rect">
            <a:avLst/>
          </a:prstGeom>
        </p:spPr>
      </p:pic>
    </p:spTree>
    <p:extLst>
      <p:ext uri="{BB962C8B-B14F-4D97-AF65-F5344CB8AC3E}">
        <p14:creationId xmlns:p14="http://schemas.microsoft.com/office/powerpoint/2010/main" val="190315447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0B078A9-8DF2-47A3-A056-84F6D0CFA053}"/>
              </a:ext>
            </a:extLst>
          </p:cNvPr>
          <p:cNvSpPr>
            <a:spLocks noGrp="1"/>
          </p:cNvSpPr>
          <p:nvPr>
            <p:ph type="title"/>
          </p:nvPr>
        </p:nvSpPr>
        <p:spPr/>
        <p:txBody>
          <a:bodyPr/>
          <a:lstStyle/>
          <a:p>
            <a:r>
              <a:rPr lang="et-EE" dirty="0"/>
              <a:t>Testimine on tarkuse isa</a:t>
            </a:r>
          </a:p>
        </p:txBody>
      </p:sp>
      <p:sp>
        <p:nvSpPr>
          <p:cNvPr id="3" name="Sisu kohatäide 2">
            <a:extLst>
              <a:ext uri="{FF2B5EF4-FFF2-40B4-BE49-F238E27FC236}">
                <a16:creationId xmlns:a16="http://schemas.microsoft.com/office/drawing/2014/main" id="{BD7A06DE-B2AF-49E4-940A-15C4BF0CF2D6}"/>
              </a:ext>
            </a:extLst>
          </p:cNvPr>
          <p:cNvSpPr>
            <a:spLocks noGrp="1"/>
          </p:cNvSpPr>
          <p:nvPr>
            <p:ph idx="1"/>
          </p:nvPr>
        </p:nvSpPr>
        <p:spPr>
          <a:xfrm>
            <a:off x="323528" y="1635503"/>
            <a:ext cx="8229600" cy="3180182"/>
          </a:xfrm>
        </p:spPr>
        <p:txBody>
          <a:bodyPr>
            <a:normAutofit/>
          </a:bodyPr>
          <a:lstStyle/>
          <a:p>
            <a:r>
              <a:rPr lang="et-EE" dirty="0"/>
              <a:t>fraas pärineb psühholoog </a:t>
            </a:r>
            <a:r>
              <a:rPr lang="et-EE" b="1" dirty="0"/>
              <a:t>Jaan Arult</a:t>
            </a:r>
          </a:p>
          <a:p>
            <a:r>
              <a:rPr lang="et-EE" dirty="0"/>
              <a:t>lihtsalt materjali teistkordne üle lugemine ei ole nii kasulik nagu mingite lihtsamate ülesannete lahendamine, mis aktiveerib mõtlemist</a:t>
            </a:r>
          </a:p>
          <a:p>
            <a:r>
              <a:rPr lang="et-EE" dirty="0"/>
              <a:t>võimekamad õpilased peaksid siis lahendama keerulisemaid ülesandeid</a:t>
            </a:r>
          </a:p>
          <a:p>
            <a:endParaRPr lang="et-EE" dirty="0"/>
          </a:p>
        </p:txBody>
      </p:sp>
      <p:sp>
        <p:nvSpPr>
          <p:cNvPr id="4" name="Slaidinumbri kohatäide 3">
            <a:extLst>
              <a:ext uri="{FF2B5EF4-FFF2-40B4-BE49-F238E27FC236}">
                <a16:creationId xmlns:a16="http://schemas.microsoft.com/office/drawing/2014/main" id="{EE940FCB-BFC3-4BA7-BCEB-D7F037A827D5}"/>
              </a:ext>
            </a:extLst>
          </p:cNvPr>
          <p:cNvSpPr>
            <a:spLocks noGrp="1"/>
          </p:cNvSpPr>
          <p:nvPr>
            <p:ph type="sldNum" sz="quarter" idx="4"/>
          </p:nvPr>
        </p:nvSpPr>
        <p:spPr/>
        <p:txBody>
          <a:bodyPr/>
          <a:lstStyle/>
          <a:p>
            <a:fld id="{AA83FDEA-09B5-4ABC-98BC-DF0F986E070A}" type="slidenum">
              <a:rPr lang="et-EE" smtClean="0"/>
              <a:pPr/>
              <a:t>16</a:t>
            </a:fld>
            <a:endParaRPr lang="et-EE"/>
          </a:p>
        </p:txBody>
      </p:sp>
      <p:pic>
        <p:nvPicPr>
          <p:cNvPr id="5" name="Pilt 4">
            <a:extLst>
              <a:ext uri="{FF2B5EF4-FFF2-40B4-BE49-F238E27FC236}">
                <a16:creationId xmlns:a16="http://schemas.microsoft.com/office/drawing/2014/main" id="{C5CA0A74-2088-40D3-9CF8-C3D6D7289D2A}"/>
              </a:ext>
            </a:extLst>
          </p:cNvPr>
          <p:cNvPicPr>
            <a:picLocks noChangeAspect="1"/>
          </p:cNvPicPr>
          <p:nvPr/>
        </p:nvPicPr>
        <p:blipFill>
          <a:blip r:embed="rId2"/>
          <a:stretch>
            <a:fillRect/>
          </a:stretch>
        </p:blipFill>
        <p:spPr>
          <a:xfrm>
            <a:off x="7020272" y="456717"/>
            <a:ext cx="1217712" cy="684963"/>
          </a:xfrm>
          <a:prstGeom prst="rect">
            <a:avLst/>
          </a:prstGeom>
        </p:spPr>
      </p:pic>
    </p:spTree>
    <p:extLst>
      <p:ext uri="{BB962C8B-B14F-4D97-AF65-F5344CB8AC3E}">
        <p14:creationId xmlns:p14="http://schemas.microsoft.com/office/powerpoint/2010/main" val="351143519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BECFEE6-98BB-4597-99D0-B366A61F1F64}"/>
              </a:ext>
            </a:extLst>
          </p:cNvPr>
          <p:cNvSpPr>
            <a:spLocks noGrp="1"/>
          </p:cNvSpPr>
          <p:nvPr>
            <p:ph type="title"/>
          </p:nvPr>
        </p:nvSpPr>
        <p:spPr/>
        <p:txBody>
          <a:bodyPr>
            <a:noAutofit/>
          </a:bodyPr>
          <a:lstStyle/>
          <a:p>
            <a:r>
              <a:rPr lang="et-EE" sz="3200" dirty="0"/>
              <a:t>Mis juhtub, kui kõik lahendavad elulähedasi innovaatilisi ja motiveerivaid ülesandeid?</a:t>
            </a:r>
          </a:p>
        </p:txBody>
      </p:sp>
      <p:sp>
        <p:nvSpPr>
          <p:cNvPr id="4" name="Slaidinumbri kohatäide 3">
            <a:extLst>
              <a:ext uri="{FF2B5EF4-FFF2-40B4-BE49-F238E27FC236}">
                <a16:creationId xmlns:a16="http://schemas.microsoft.com/office/drawing/2014/main" id="{268441E1-4EDC-4160-B75B-8DA62D545584}"/>
              </a:ext>
            </a:extLst>
          </p:cNvPr>
          <p:cNvSpPr>
            <a:spLocks noGrp="1"/>
          </p:cNvSpPr>
          <p:nvPr>
            <p:ph type="sldNum" sz="quarter" idx="4"/>
          </p:nvPr>
        </p:nvSpPr>
        <p:spPr/>
        <p:txBody>
          <a:bodyPr/>
          <a:lstStyle/>
          <a:p>
            <a:fld id="{AA83FDEA-09B5-4ABC-98BC-DF0F986E070A}" type="slidenum">
              <a:rPr lang="et-EE" smtClean="0"/>
              <a:pPr/>
              <a:t>17</a:t>
            </a:fld>
            <a:endParaRPr lang="et-EE"/>
          </a:p>
        </p:txBody>
      </p:sp>
      <p:graphicFrame>
        <p:nvGraphicFramePr>
          <p:cNvPr id="5" name="Chart 2">
            <a:extLst>
              <a:ext uri="{FF2B5EF4-FFF2-40B4-BE49-F238E27FC236}">
                <a16:creationId xmlns:a16="http://schemas.microsoft.com/office/drawing/2014/main" id="{00000000-0008-0000-0300-000002000000}"/>
              </a:ext>
            </a:extLst>
          </p:cNvPr>
          <p:cNvGraphicFramePr>
            <a:graphicFrameLocks noGrp="1"/>
          </p:cNvGraphicFramePr>
          <p:nvPr>
            <p:ph idx="1"/>
          </p:nvPr>
        </p:nvGraphicFramePr>
        <p:xfrm>
          <a:off x="457200" y="1333500"/>
          <a:ext cx="8229600" cy="3771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09575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205F8C1-83A7-4BC8-8E14-2657F7B69503}"/>
              </a:ext>
            </a:extLst>
          </p:cNvPr>
          <p:cNvSpPr>
            <a:spLocks noGrp="1"/>
          </p:cNvSpPr>
          <p:nvPr>
            <p:ph type="title"/>
          </p:nvPr>
        </p:nvSpPr>
        <p:spPr/>
        <p:txBody>
          <a:bodyPr/>
          <a:lstStyle/>
          <a:p>
            <a:r>
              <a:rPr lang="et-EE" dirty="0"/>
              <a:t>Rakendatuna andekatele</a:t>
            </a:r>
          </a:p>
        </p:txBody>
      </p:sp>
      <p:sp>
        <p:nvSpPr>
          <p:cNvPr id="3" name="Sisu kohatäide 2">
            <a:extLst>
              <a:ext uri="{FF2B5EF4-FFF2-40B4-BE49-F238E27FC236}">
                <a16:creationId xmlns:a16="http://schemas.microsoft.com/office/drawing/2014/main" id="{FB9DC665-E98C-4667-8315-BB8DB5911852}"/>
              </a:ext>
            </a:extLst>
          </p:cNvPr>
          <p:cNvSpPr>
            <a:spLocks noGrp="1"/>
          </p:cNvSpPr>
          <p:nvPr>
            <p:ph idx="1"/>
          </p:nvPr>
        </p:nvSpPr>
        <p:spPr/>
        <p:txBody>
          <a:bodyPr>
            <a:normAutofit lnSpcReduction="10000"/>
          </a:bodyPr>
          <a:lstStyle/>
          <a:p>
            <a:r>
              <a:rPr lang="et-EE" b="1" dirty="0"/>
              <a:t>talent</a:t>
            </a:r>
            <a:r>
              <a:rPr lang="et-EE" dirty="0"/>
              <a:t> on Lääne kultuuris üle hinnatud, </a:t>
            </a:r>
            <a:r>
              <a:rPr lang="et-EE" b="1" dirty="0"/>
              <a:t>harjutamine</a:t>
            </a:r>
            <a:r>
              <a:rPr lang="et-EE" dirty="0"/>
              <a:t> alahinnatud, </a:t>
            </a:r>
          </a:p>
          <a:p>
            <a:r>
              <a:rPr lang="et-EE" dirty="0"/>
              <a:t>ka keskpärane jõuab maailma tippu, </a:t>
            </a:r>
          </a:p>
          <a:p>
            <a:r>
              <a:rPr lang="et-EE" b="1" dirty="0"/>
              <a:t>tähelepanu</a:t>
            </a:r>
            <a:r>
              <a:rPr lang="et-EE" dirty="0"/>
              <a:t> mõju on alahinnatud, mida tähelepanu ajus teeb,</a:t>
            </a:r>
          </a:p>
          <a:p>
            <a:r>
              <a:rPr lang="et-EE" dirty="0"/>
              <a:t>kontrolli ise oma elu, </a:t>
            </a:r>
            <a:r>
              <a:rPr lang="et-EE" b="1" dirty="0"/>
              <a:t>enesekontroll</a:t>
            </a:r>
            <a:r>
              <a:rPr lang="et-EE" dirty="0"/>
              <a:t>, </a:t>
            </a:r>
          </a:p>
          <a:p>
            <a:r>
              <a:rPr lang="et-EE" b="1" dirty="0"/>
              <a:t>unes</a:t>
            </a:r>
            <a:r>
              <a:rPr lang="et-EE" dirty="0"/>
              <a:t> toimub seoste kinnistamine, </a:t>
            </a:r>
          </a:p>
          <a:p>
            <a:r>
              <a:rPr lang="et-EE" b="1" dirty="0"/>
              <a:t>räägi lugusid </a:t>
            </a:r>
            <a:r>
              <a:rPr lang="et-EE" dirty="0"/>
              <a:t>inimestest, et lastel jääks paremini meelde, </a:t>
            </a:r>
          </a:p>
          <a:p>
            <a:r>
              <a:rPr lang="et-EE" dirty="0"/>
              <a:t>kõige efektiivsem õppimise viis on </a:t>
            </a:r>
            <a:r>
              <a:rPr lang="et-EE" b="1" dirty="0"/>
              <a:t>harjutusülesannetele kirjalik vastamine</a:t>
            </a:r>
            <a:r>
              <a:rPr lang="et-EE" dirty="0"/>
              <a:t>, mitte mõttes ega lihtsalt lugemine</a:t>
            </a:r>
          </a:p>
          <a:p>
            <a:r>
              <a:rPr lang="et-EE" dirty="0"/>
              <a:t>teadlik harjutamine</a:t>
            </a:r>
          </a:p>
        </p:txBody>
      </p:sp>
      <p:sp>
        <p:nvSpPr>
          <p:cNvPr id="4" name="Slaidinumbri kohatäide 3">
            <a:extLst>
              <a:ext uri="{FF2B5EF4-FFF2-40B4-BE49-F238E27FC236}">
                <a16:creationId xmlns:a16="http://schemas.microsoft.com/office/drawing/2014/main" id="{21112695-E34E-44AE-BDB6-71E6C80512B8}"/>
              </a:ext>
            </a:extLst>
          </p:cNvPr>
          <p:cNvSpPr>
            <a:spLocks noGrp="1"/>
          </p:cNvSpPr>
          <p:nvPr>
            <p:ph type="sldNum" sz="quarter" idx="4"/>
          </p:nvPr>
        </p:nvSpPr>
        <p:spPr/>
        <p:txBody>
          <a:bodyPr/>
          <a:lstStyle/>
          <a:p>
            <a:fld id="{AA83FDEA-09B5-4ABC-98BC-DF0F986E070A}" type="slidenum">
              <a:rPr lang="et-EE" smtClean="0"/>
              <a:pPr/>
              <a:t>18</a:t>
            </a:fld>
            <a:endParaRPr lang="et-EE"/>
          </a:p>
        </p:txBody>
      </p:sp>
    </p:spTree>
    <p:extLst>
      <p:ext uri="{BB962C8B-B14F-4D97-AF65-F5344CB8AC3E}">
        <p14:creationId xmlns:p14="http://schemas.microsoft.com/office/powerpoint/2010/main" val="264972056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11560"/>
            <a:ext cx="8229600" cy="952500"/>
          </a:xfrm>
        </p:spPr>
        <p:txBody>
          <a:bodyPr>
            <a:normAutofit/>
          </a:bodyPr>
          <a:lstStyle/>
          <a:p>
            <a:r>
              <a:rPr lang="et-EE" dirty="0"/>
              <a:t>Kunstianne, autoportreed</a:t>
            </a:r>
          </a:p>
        </p:txBody>
      </p:sp>
      <p:sp>
        <p:nvSpPr>
          <p:cNvPr id="3" name="Sisu kohatäide 2"/>
          <p:cNvSpPr>
            <a:spLocks noGrp="1"/>
          </p:cNvSpPr>
          <p:nvPr>
            <p:ph idx="1"/>
          </p:nvPr>
        </p:nvSpPr>
        <p:spPr>
          <a:xfrm>
            <a:off x="457200" y="1943364"/>
            <a:ext cx="8229600" cy="3771636"/>
          </a:xfrm>
        </p:spPr>
        <p:txBody>
          <a:bodyPr>
            <a:normAutofit/>
          </a:bodyPr>
          <a:lstStyle/>
          <a:p>
            <a:pPr marL="0" indent="0">
              <a:buNone/>
            </a:pPr>
            <a:r>
              <a:rPr lang="et-EE" b="1" dirty="0"/>
              <a:t/>
            </a:r>
            <a:br>
              <a:rPr lang="et-EE" b="1" dirty="0"/>
            </a:br>
            <a:endParaRPr lang="en-US" b="1" dirty="0"/>
          </a:p>
        </p:txBody>
      </p:sp>
      <p:sp>
        <p:nvSpPr>
          <p:cNvPr id="4" name="Slaidinumbri kohatäide 3"/>
          <p:cNvSpPr>
            <a:spLocks noGrp="1"/>
          </p:cNvSpPr>
          <p:nvPr>
            <p:ph type="sldNum" sz="quarter" idx="4"/>
          </p:nvPr>
        </p:nvSpPr>
        <p:spPr/>
        <p:txBody>
          <a:bodyPr/>
          <a:lstStyle/>
          <a:p>
            <a:fld id="{AA83FDEA-09B5-4ABC-98BC-DF0F986E070A}" type="slidenum">
              <a:rPr lang="et-EE" smtClean="0"/>
              <a:pPr/>
              <a:t>19</a:t>
            </a:fld>
            <a:endParaRPr lang="et-EE"/>
          </a:p>
        </p:txBody>
      </p:sp>
      <p:pic>
        <p:nvPicPr>
          <p:cNvPr id="9" name="Pilt 8">
            <a:extLst>
              <a:ext uri="{FF2B5EF4-FFF2-40B4-BE49-F238E27FC236}">
                <a16:creationId xmlns:a16="http://schemas.microsoft.com/office/drawing/2014/main" id="{B5A4E34B-E22C-4A69-8DFE-1387A61320A3}"/>
              </a:ext>
            </a:extLst>
          </p:cNvPr>
          <p:cNvPicPr>
            <a:picLocks noChangeAspect="1"/>
          </p:cNvPicPr>
          <p:nvPr/>
        </p:nvPicPr>
        <p:blipFill>
          <a:blip r:embed="rId2"/>
          <a:stretch>
            <a:fillRect/>
          </a:stretch>
        </p:blipFill>
        <p:spPr>
          <a:xfrm>
            <a:off x="539552" y="980718"/>
            <a:ext cx="6984290" cy="4489517"/>
          </a:xfrm>
          <a:prstGeom prst="rect">
            <a:avLst/>
          </a:prstGeom>
        </p:spPr>
      </p:pic>
    </p:spTree>
    <p:extLst>
      <p:ext uri="{BB962C8B-B14F-4D97-AF65-F5344CB8AC3E}">
        <p14:creationId xmlns:p14="http://schemas.microsoft.com/office/powerpoint/2010/main" val="344455425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D2931C5-90F2-4BE4-ADDB-40C90E91925A}"/>
              </a:ext>
            </a:extLst>
          </p:cNvPr>
          <p:cNvSpPr>
            <a:spLocks noGrp="1"/>
          </p:cNvSpPr>
          <p:nvPr>
            <p:ph type="title"/>
          </p:nvPr>
        </p:nvSpPr>
        <p:spPr/>
        <p:txBody>
          <a:bodyPr/>
          <a:lstStyle/>
          <a:p>
            <a:r>
              <a:rPr lang="et-EE" dirty="0"/>
              <a:t>Andekad</a:t>
            </a:r>
          </a:p>
        </p:txBody>
      </p:sp>
      <p:sp>
        <p:nvSpPr>
          <p:cNvPr id="3" name="Sisu kohatäide 2">
            <a:extLst>
              <a:ext uri="{FF2B5EF4-FFF2-40B4-BE49-F238E27FC236}">
                <a16:creationId xmlns:a16="http://schemas.microsoft.com/office/drawing/2014/main" id="{C84E0D7D-6CE7-49FC-9BAC-348E08CD0EE9}"/>
              </a:ext>
            </a:extLst>
          </p:cNvPr>
          <p:cNvSpPr>
            <a:spLocks noGrp="1"/>
          </p:cNvSpPr>
          <p:nvPr>
            <p:ph idx="1"/>
          </p:nvPr>
        </p:nvSpPr>
        <p:spPr>
          <a:xfrm>
            <a:off x="457200" y="1333501"/>
            <a:ext cx="8229600" cy="4152517"/>
          </a:xfrm>
        </p:spPr>
        <p:txBody>
          <a:bodyPr>
            <a:normAutofit fontScale="92500" lnSpcReduction="20000"/>
          </a:bodyPr>
          <a:lstStyle/>
          <a:p>
            <a:r>
              <a:rPr lang="et-EE" dirty="0" err="1"/>
              <a:t>expertise</a:t>
            </a:r>
            <a:r>
              <a:rPr lang="et-EE" dirty="0"/>
              <a:t> </a:t>
            </a:r>
            <a:r>
              <a:rPr lang="et-EE" dirty="0" err="1"/>
              <a:t>reversal</a:t>
            </a:r>
            <a:endParaRPr lang="et-EE" dirty="0"/>
          </a:p>
          <a:p>
            <a:r>
              <a:rPr lang="et-EE" dirty="0"/>
              <a:t>kiirendamine või rikastamine</a:t>
            </a:r>
          </a:p>
          <a:p>
            <a:r>
              <a:rPr lang="et-EE" dirty="0"/>
              <a:t>0,72 ja 0,53</a:t>
            </a:r>
          </a:p>
          <a:p>
            <a:r>
              <a:rPr lang="et-EE" dirty="0"/>
              <a:t>võimekuspõhine jagamine</a:t>
            </a:r>
          </a:p>
          <a:p>
            <a:r>
              <a:rPr lang="et-EE" dirty="0"/>
              <a:t>mugavustsoonis püsimine</a:t>
            </a:r>
          </a:p>
          <a:p>
            <a:r>
              <a:rPr lang="et-EE" dirty="0"/>
              <a:t>eriandekus</a:t>
            </a:r>
          </a:p>
          <a:p>
            <a:r>
              <a:rPr lang="et-EE" dirty="0"/>
              <a:t>tee ülesanne ise raskemaks</a:t>
            </a:r>
          </a:p>
          <a:p>
            <a:r>
              <a:rPr lang="et-EE" dirty="0"/>
              <a:t>arhitektuur, mitte meditsiin eeskujuks</a:t>
            </a:r>
          </a:p>
          <a:p>
            <a:r>
              <a:rPr lang="et-EE" dirty="0">
                <a:hlinkClick r:id="rId2"/>
              </a:rPr>
              <a:t>http://www.evidencebasedteaching.org.au/hatties-2017-updated-list/</a:t>
            </a:r>
            <a:r>
              <a:rPr lang="et-EE" dirty="0"/>
              <a:t> </a:t>
            </a:r>
          </a:p>
          <a:p>
            <a:r>
              <a:rPr lang="et-EE" dirty="0"/>
              <a:t>koostööline probleemilahendus – keegi on kokku puutunud?</a:t>
            </a:r>
          </a:p>
          <a:p>
            <a:r>
              <a:rPr lang="et-EE" dirty="0"/>
              <a:t>„</a:t>
            </a:r>
            <a:r>
              <a:rPr lang="et-EE" dirty="0" err="1"/>
              <a:t>Why</a:t>
            </a:r>
            <a:r>
              <a:rPr lang="et-EE" dirty="0"/>
              <a:t> Minimal </a:t>
            </a:r>
            <a:r>
              <a:rPr lang="et-EE" dirty="0" err="1"/>
              <a:t>Guidance</a:t>
            </a:r>
            <a:r>
              <a:rPr lang="et-EE" dirty="0"/>
              <a:t> </a:t>
            </a:r>
            <a:r>
              <a:rPr lang="et-EE" dirty="0" err="1"/>
              <a:t>During</a:t>
            </a:r>
            <a:r>
              <a:rPr lang="et-EE" dirty="0"/>
              <a:t> </a:t>
            </a:r>
            <a:r>
              <a:rPr lang="et-EE" dirty="0" err="1"/>
              <a:t>Instruction</a:t>
            </a:r>
            <a:r>
              <a:rPr lang="et-EE" dirty="0"/>
              <a:t> </a:t>
            </a:r>
            <a:r>
              <a:rPr lang="et-EE" dirty="0" err="1"/>
              <a:t>Does</a:t>
            </a:r>
            <a:r>
              <a:rPr lang="et-EE" dirty="0"/>
              <a:t> </a:t>
            </a:r>
            <a:r>
              <a:rPr lang="et-EE" dirty="0" err="1"/>
              <a:t>Not</a:t>
            </a:r>
            <a:r>
              <a:rPr lang="et-EE" dirty="0"/>
              <a:t> </a:t>
            </a:r>
            <a:r>
              <a:rPr lang="et-EE" dirty="0" err="1"/>
              <a:t>Work</a:t>
            </a:r>
            <a:r>
              <a:rPr lang="et-EE" dirty="0"/>
              <a:t>: </a:t>
            </a:r>
            <a:r>
              <a:rPr lang="et-EE" dirty="0" err="1"/>
              <a:t>An</a:t>
            </a:r>
            <a:r>
              <a:rPr lang="et-EE" dirty="0"/>
              <a:t> </a:t>
            </a:r>
            <a:r>
              <a:rPr lang="et-EE" dirty="0" err="1"/>
              <a:t>Analysis</a:t>
            </a:r>
            <a:r>
              <a:rPr lang="et-EE" dirty="0"/>
              <a:t> of </a:t>
            </a:r>
            <a:r>
              <a:rPr lang="et-EE" dirty="0" err="1"/>
              <a:t>the</a:t>
            </a:r>
            <a:r>
              <a:rPr lang="et-EE" dirty="0"/>
              <a:t> </a:t>
            </a:r>
            <a:r>
              <a:rPr lang="et-EE" dirty="0" err="1"/>
              <a:t>Failure</a:t>
            </a:r>
            <a:r>
              <a:rPr lang="et-EE" dirty="0"/>
              <a:t> of </a:t>
            </a:r>
            <a:r>
              <a:rPr lang="et-EE" dirty="0" err="1"/>
              <a:t>Constructivist</a:t>
            </a:r>
            <a:r>
              <a:rPr lang="et-EE" dirty="0"/>
              <a:t>, </a:t>
            </a:r>
            <a:r>
              <a:rPr lang="et-EE" dirty="0" err="1"/>
              <a:t>Discovery</a:t>
            </a:r>
            <a:r>
              <a:rPr lang="et-EE" dirty="0"/>
              <a:t>, </a:t>
            </a:r>
            <a:r>
              <a:rPr lang="et-EE" dirty="0" err="1"/>
              <a:t>Problem-Based</a:t>
            </a:r>
            <a:r>
              <a:rPr lang="et-EE" dirty="0"/>
              <a:t>, </a:t>
            </a:r>
            <a:r>
              <a:rPr lang="et-EE" dirty="0" err="1"/>
              <a:t>Experiential</a:t>
            </a:r>
            <a:r>
              <a:rPr lang="et-EE" dirty="0"/>
              <a:t>, and </a:t>
            </a:r>
            <a:r>
              <a:rPr lang="et-EE" dirty="0" err="1"/>
              <a:t>Inquiry-Based</a:t>
            </a:r>
            <a:r>
              <a:rPr lang="et-EE" dirty="0"/>
              <a:t> </a:t>
            </a:r>
            <a:r>
              <a:rPr lang="et-EE" dirty="0" err="1"/>
              <a:t>Teaching</a:t>
            </a:r>
            <a:endParaRPr lang="et-EE" dirty="0"/>
          </a:p>
          <a:p>
            <a:endParaRPr lang="et-EE" dirty="0"/>
          </a:p>
        </p:txBody>
      </p:sp>
      <p:sp>
        <p:nvSpPr>
          <p:cNvPr id="4" name="Slaidinumbri kohatäide 3">
            <a:extLst>
              <a:ext uri="{FF2B5EF4-FFF2-40B4-BE49-F238E27FC236}">
                <a16:creationId xmlns:a16="http://schemas.microsoft.com/office/drawing/2014/main" id="{CEF9CD12-B9F8-4007-BF1B-452E5A2EB28F}"/>
              </a:ext>
            </a:extLst>
          </p:cNvPr>
          <p:cNvSpPr>
            <a:spLocks noGrp="1"/>
          </p:cNvSpPr>
          <p:nvPr>
            <p:ph type="sldNum" sz="quarter" idx="4"/>
          </p:nvPr>
        </p:nvSpPr>
        <p:spPr/>
        <p:txBody>
          <a:bodyPr/>
          <a:lstStyle/>
          <a:p>
            <a:fld id="{AA83FDEA-09B5-4ABC-98BC-DF0F986E070A}" type="slidenum">
              <a:rPr lang="et-EE" smtClean="0"/>
              <a:pPr/>
              <a:t>2</a:t>
            </a:fld>
            <a:endParaRPr lang="et-EE"/>
          </a:p>
        </p:txBody>
      </p:sp>
      <p:pic>
        <p:nvPicPr>
          <p:cNvPr id="1026" name="Picture 2" descr="Image result for andekad">
            <a:extLst>
              <a:ext uri="{FF2B5EF4-FFF2-40B4-BE49-F238E27FC236}">
                <a16:creationId xmlns:a16="http://schemas.microsoft.com/office/drawing/2014/main" id="{A37D6E13-DADC-41F4-8659-AD7BFA1822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7743" y="228981"/>
            <a:ext cx="42830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30552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0B078A9-8DF2-47A3-A056-84F6D0CFA053}"/>
              </a:ext>
            </a:extLst>
          </p:cNvPr>
          <p:cNvSpPr>
            <a:spLocks noGrp="1"/>
          </p:cNvSpPr>
          <p:nvPr>
            <p:ph type="title"/>
          </p:nvPr>
        </p:nvSpPr>
        <p:spPr/>
        <p:txBody>
          <a:bodyPr>
            <a:normAutofit fontScale="90000"/>
          </a:bodyPr>
          <a:lstStyle/>
          <a:p>
            <a:r>
              <a:rPr lang="et-EE" dirty="0" err="1"/>
              <a:t>Responsive</a:t>
            </a:r>
            <a:r>
              <a:rPr lang="et-EE" dirty="0"/>
              <a:t> </a:t>
            </a:r>
            <a:r>
              <a:rPr lang="et-EE" dirty="0" err="1"/>
              <a:t>teaching</a:t>
            </a:r>
            <a:r>
              <a:rPr lang="et-EE" dirty="0"/>
              <a:t> </a:t>
            </a:r>
            <a:r>
              <a:rPr lang="et-EE" sz="1600" dirty="0"/>
              <a:t>(kujundav hindamine)</a:t>
            </a:r>
            <a:br>
              <a:rPr lang="et-EE" sz="1600" dirty="0"/>
            </a:br>
            <a:r>
              <a:rPr lang="et-EE" sz="1600" dirty="0"/>
              <a:t>reaalse omandamise suhtes tundlik </a:t>
            </a:r>
            <a:r>
              <a:rPr lang="et-EE" sz="1600" b="1" dirty="0"/>
              <a:t>õpetamine</a:t>
            </a:r>
            <a:endParaRPr lang="et-EE" sz="1600" dirty="0"/>
          </a:p>
        </p:txBody>
      </p:sp>
      <p:sp>
        <p:nvSpPr>
          <p:cNvPr id="3" name="Sisu kohatäide 2">
            <a:extLst>
              <a:ext uri="{FF2B5EF4-FFF2-40B4-BE49-F238E27FC236}">
                <a16:creationId xmlns:a16="http://schemas.microsoft.com/office/drawing/2014/main" id="{BD7A06DE-B2AF-49E4-940A-15C4BF0CF2D6}"/>
              </a:ext>
            </a:extLst>
          </p:cNvPr>
          <p:cNvSpPr>
            <a:spLocks noGrp="1"/>
          </p:cNvSpPr>
          <p:nvPr>
            <p:ph idx="1"/>
          </p:nvPr>
        </p:nvSpPr>
        <p:spPr>
          <a:xfrm>
            <a:off x="457200" y="1637772"/>
            <a:ext cx="8229600" cy="3451976"/>
          </a:xfrm>
        </p:spPr>
        <p:txBody>
          <a:bodyPr>
            <a:normAutofit fontScale="92500"/>
          </a:bodyPr>
          <a:lstStyle/>
          <a:p>
            <a:r>
              <a:rPr lang="et-EE" dirty="0"/>
              <a:t>kõige viljakam on see hindamine mis toimub </a:t>
            </a:r>
            <a:r>
              <a:rPr lang="et-EE" b="1" dirty="0"/>
              <a:t>õppimise ajal</a:t>
            </a:r>
            <a:r>
              <a:rPr lang="et-EE" dirty="0"/>
              <a:t>, mitte pärast seda (</a:t>
            </a:r>
            <a:r>
              <a:rPr lang="et-EE" strike="sngStrike" dirty="0"/>
              <a:t>„</a:t>
            </a:r>
            <a:r>
              <a:rPr lang="et-EE" strike="sngStrike" dirty="0" err="1"/>
              <a:t>formative</a:t>
            </a:r>
            <a:r>
              <a:rPr lang="et-EE" strike="sngStrike" dirty="0"/>
              <a:t> </a:t>
            </a:r>
            <a:r>
              <a:rPr lang="et-EE" strike="sngStrike" dirty="0" err="1"/>
              <a:t>assessment</a:t>
            </a:r>
            <a:r>
              <a:rPr lang="et-EE" strike="sngStrike" dirty="0"/>
              <a:t>“</a:t>
            </a:r>
            <a:r>
              <a:rPr lang="et-EE" dirty="0"/>
              <a:t>, „</a:t>
            </a:r>
            <a:r>
              <a:rPr lang="et-EE" dirty="0" err="1"/>
              <a:t>responsive</a:t>
            </a:r>
            <a:r>
              <a:rPr lang="et-EE" dirty="0"/>
              <a:t> </a:t>
            </a:r>
            <a:r>
              <a:rPr lang="et-EE" dirty="0" err="1"/>
              <a:t>teaching</a:t>
            </a:r>
            <a:r>
              <a:rPr lang="et-EE" dirty="0"/>
              <a:t>“)</a:t>
            </a:r>
          </a:p>
          <a:p>
            <a:r>
              <a:rPr lang="et-EE" dirty="0"/>
              <a:t>õpilased pole kunagi õppinud ära </a:t>
            </a:r>
            <a:r>
              <a:rPr lang="et-EE" b="1" dirty="0"/>
              <a:t>kõike</a:t>
            </a:r>
            <a:r>
              <a:rPr lang="et-EE" dirty="0"/>
              <a:t> seda, mis neile õpetatakse</a:t>
            </a:r>
          </a:p>
          <a:p>
            <a:r>
              <a:rPr lang="et-EE" dirty="0"/>
              <a:t>head õpetajad </a:t>
            </a:r>
            <a:r>
              <a:rPr lang="et-EE" b="1" dirty="0"/>
              <a:t>kontrollivad intuitiivselt</a:t>
            </a:r>
            <a:r>
              <a:rPr lang="et-EE" dirty="0"/>
              <a:t>, kas klass tuleb järgi</a:t>
            </a:r>
          </a:p>
          <a:p>
            <a:r>
              <a:rPr lang="et-EE" dirty="0"/>
              <a:t>õpetamist tuleks alustada sealt, kust õpilasel on ära kadunud arusaamine, </a:t>
            </a:r>
          </a:p>
          <a:p>
            <a:r>
              <a:rPr lang="et-EE" b="1" dirty="0"/>
              <a:t>diagnostilised ülesanded </a:t>
            </a:r>
            <a:r>
              <a:rPr lang="et-EE" dirty="0"/>
              <a:t>on olukorra selgitamiseks</a:t>
            </a:r>
          </a:p>
          <a:p>
            <a:r>
              <a:rPr lang="et-EE" b="1" dirty="0"/>
              <a:t>tehnoloogia</a:t>
            </a:r>
            <a:r>
              <a:rPr lang="et-EE" dirty="0"/>
              <a:t> õppe individualiseerimiseks</a:t>
            </a:r>
          </a:p>
          <a:p>
            <a:r>
              <a:rPr lang="et-EE" dirty="0"/>
              <a:t>samas </a:t>
            </a:r>
            <a:r>
              <a:rPr lang="et-EE" b="1" dirty="0"/>
              <a:t>õpetaja</a:t>
            </a:r>
            <a:r>
              <a:rPr lang="et-EE" dirty="0"/>
              <a:t> korraldab koostööd</a:t>
            </a:r>
          </a:p>
          <a:p>
            <a:pPr marL="0" indent="0">
              <a:buNone/>
            </a:pPr>
            <a:endParaRPr lang="et-EE" dirty="0"/>
          </a:p>
        </p:txBody>
      </p:sp>
      <p:sp>
        <p:nvSpPr>
          <p:cNvPr id="4" name="Slaidinumbri kohatäide 3">
            <a:extLst>
              <a:ext uri="{FF2B5EF4-FFF2-40B4-BE49-F238E27FC236}">
                <a16:creationId xmlns:a16="http://schemas.microsoft.com/office/drawing/2014/main" id="{EE940FCB-BFC3-4BA7-BCEB-D7F037A827D5}"/>
              </a:ext>
            </a:extLst>
          </p:cNvPr>
          <p:cNvSpPr>
            <a:spLocks noGrp="1"/>
          </p:cNvSpPr>
          <p:nvPr>
            <p:ph type="sldNum" sz="quarter" idx="4"/>
          </p:nvPr>
        </p:nvSpPr>
        <p:spPr/>
        <p:txBody>
          <a:bodyPr/>
          <a:lstStyle/>
          <a:p>
            <a:fld id="{AA83FDEA-09B5-4ABC-98BC-DF0F986E070A}" type="slidenum">
              <a:rPr lang="et-EE" smtClean="0"/>
              <a:pPr/>
              <a:t>20</a:t>
            </a:fld>
            <a:endParaRPr lang="et-EE"/>
          </a:p>
        </p:txBody>
      </p:sp>
      <p:pic>
        <p:nvPicPr>
          <p:cNvPr id="5" name="Pilt 4">
            <a:extLst>
              <a:ext uri="{FF2B5EF4-FFF2-40B4-BE49-F238E27FC236}">
                <a16:creationId xmlns:a16="http://schemas.microsoft.com/office/drawing/2014/main" id="{C5CA0A74-2088-40D3-9CF8-C3D6D7289D2A}"/>
              </a:ext>
            </a:extLst>
          </p:cNvPr>
          <p:cNvPicPr>
            <a:picLocks noChangeAspect="1"/>
          </p:cNvPicPr>
          <p:nvPr/>
        </p:nvPicPr>
        <p:blipFill>
          <a:blip r:embed="rId2"/>
          <a:stretch>
            <a:fillRect/>
          </a:stretch>
        </p:blipFill>
        <p:spPr>
          <a:xfrm>
            <a:off x="7020272" y="456717"/>
            <a:ext cx="1217712" cy="684963"/>
          </a:xfrm>
          <a:prstGeom prst="rect">
            <a:avLst/>
          </a:prstGeom>
        </p:spPr>
      </p:pic>
    </p:spTree>
    <p:extLst>
      <p:ext uri="{BB962C8B-B14F-4D97-AF65-F5344CB8AC3E}">
        <p14:creationId xmlns:p14="http://schemas.microsoft.com/office/powerpoint/2010/main" val="137483693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3DC6DAD-5AD7-412E-A87F-A9FF82D86488}"/>
              </a:ext>
            </a:extLst>
          </p:cNvPr>
          <p:cNvSpPr>
            <a:spLocks noGrp="1"/>
          </p:cNvSpPr>
          <p:nvPr>
            <p:ph type="title"/>
          </p:nvPr>
        </p:nvSpPr>
        <p:spPr/>
        <p:txBody>
          <a:bodyPr/>
          <a:lstStyle/>
          <a:p>
            <a:r>
              <a:rPr lang="et-EE" dirty="0"/>
              <a:t>diagnostilised ülesanded</a:t>
            </a:r>
          </a:p>
        </p:txBody>
      </p:sp>
      <p:sp>
        <p:nvSpPr>
          <p:cNvPr id="3" name="Sisu kohatäide 2">
            <a:extLst>
              <a:ext uri="{FF2B5EF4-FFF2-40B4-BE49-F238E27FC236}">
                <a16:creationId xmlns:a16="http://schemas.microsoft.com/office/drawing/2014/main" id="{2CF94555-BE98-420E-AE23-D729927E35F8}"/>
              </a:ext>
            </a:extLst>
          </p:cNvPr>
          <p:cNvSpPr>
            <a:spLocks noGrp="1"/>
          </p:cNvSpPr>
          <p:nvPr>
            <p:ph idx="1"/>
          </p:nvPr>
        </p:nvSpPr>
        <p:spPr/>
        <p:txBody>
          <a:bodyPr>
            <a:normAutofit/>
          </a:bodyPr>
          <a:lstStyle/>
          <a:p>
            <a:r>
              <a:rPr lang="et-EE" dirty="0"/>
              <a:t>paar lihtsat ülesannet pärast uue osa läbivõtmist, et selgitada, kuidas jõudis õpilastele pärale – ca 5 minutit ja </a:t>
            </a:r>
            <a:r>
              <a:rPr lang="et-EE" dirty="0" err="1"/>
              <a:t>EIS’ist</a:t>
            </a:r>
            <a:r>
              <a:rPr lang="et-EE" dirty="0"/>
              <a:t> saab vaadata tulemuste </a:t>
            </a:r>
            <a:r>
              <a:rPr lang="et-EE" dirty="0" err="1"/>
              <a:t>visuaali</a:t>
            </a:r>
            <a:r>
              <a:rPr lang="et-EE" dirty="0"/>
              <a:t> ja tunniga edasi minna</a:t>
            </a:r>
          </a:p>
          <a:p>
            <a:r>
              <a:rPr lang="et-EE" dirty="0"/>
              <a:t>võib teha enne uue osa läbivõtmist, et tuvastada vana osa meenutamise vajadust</a:t>
            </a:r>
          </a:p>
          <a:p>
            <a:r>
              <a:rPr lang="et-EE" dirty="0"/>
              <a:t>hetkel on olemas vaid ülesandeid 5, 6 ja 7 klassile</a:t>
            </a:r>
          </a:p>
          <a:p>
            <a:r>
              <a:rPr lang="et-EE" dirty="0"/>
              <a:t>otsime 9. klassi ülesannete kirjutajaid</a:t>
            </a:r>
          </a:p>
          <a:p>
            <a:r>
              <a:rPr lang="et-EE" dirty="0"/>
              <a:t>kui Teie koolis on õpetajaid, kes sooviksid selliste ülesannete pakkumise eest euroraha saada, oleksime tänulikud</a:t>
            </a:r>
          </a:p>
        </p:txBody>
      </p:sp>
      <p:sp>
        <p:nvSpPr>
          <p:cNvPr id="4" name="Slaidinumbri kohatäide 3">
            <a:extLst>
              <a:ext uri="{FF2B5EF4-FFF2-40B4-BE49-F238E27FC236}">
                <a16:creationId xmlns:a16="http://schemas.microsoft.com/office/drawing/2014/main" id="{3F911F98-A2DB-42C7-8EF2-8A39673FA80B}"/>
              </a:ext>
            </a:extLst>
          </p:cNvPr>
          <p:cNvSpPr>
            <a:spLocks noGrp="1"/>
          </p:cNvSpPr>
          <p:nvPr>
            <p:ph type="sldNum" sz="quarter" idx="4"/>
          </p:nvPr>
        </p:nvSpPr>
        <p:spPr/>
        <p:txBody>
          <a:bodyPr/>
          <a:lstStyle/>
          <a:p>
            <a:fld id="{AA83FDEA-09B5-4ABC-98BC-DF0F986E070A}" type="slidenum">
              <a:rPr lang="et-EE" smtClean="0"/>
              <a:pPr/>
              <a:t>21</a:t>
            </a:fld>
            <a:endParaRPr lang="et-EE"/>
          </a:p>
        </p:txBody>
      </p:sp>
    </p:spTree>
    <p:extLst>
      <p:ext uri="{BB962C8B-B14F-4D97-AF65-F5344CB8AC3E}">
        <p14:creationId xmlns:p14="http://schemas.microsoft.com/office/powerpoint/2010/main" val="56490749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diagnostilised ülesanded</a:t>
            </a:r>
          </a:p>
        </p:txBody>
      </p:sp>
      <p:sp>
        <p:nvSpPr>
          <p:cNvPr id="3" name="Sisu kohatäide 2"/>
          <p:cNvSpPr>
            <a:spLocks noGrp="1"/>
          </p:cNvSpPr>
          <p:nvPr>
            <p:ph idx="1"/>
          </p:nvPr>
        </p:nvSpPr>
        <p:spPr>
          <a:xfrm>
            <a:off x="323528" y="1197512"/>
            <a:ext cx="8496944" cy="4555763"/>
          </a:xfrm>
        </p:spPr>
        <p:txBody>
          <a:bodyPr>
            <a:normAutofit/>
          </a:bodyPr>
          <a:lstStyle/>
          <a:p>
            <a:r>
              <a:rPr lang="et-EE" dirty="0"/>
              <a:t>Raskete ülesannetega koormab töömälu üle ja ei jõua palju õppida või vana osa korrata. Seega sobivad </a:t>
            </a:r>
            <a:r>
              <a:rPr lang="et-EE" dirty="0">
                <a:highlight>
                  <a:srgbClr val="FFFF00"/>
                </a:highlight>
              </a:rPr>
              <a:t>lihtsamad tüüpi </a:t>
            </a:r>
            <a:r>
              <a:rPr lang="et-EE" dirty="0"/>
              <a:t>valikvastustega ja lühivastusega ülesanded</a:t>
            </a:r>
          </a:p>
          <a:p>
            <a:r>
              <a:rPr lang="et-EE" dirty="0"/>
              <a:t>see on nagu me muutume paremateks korvpallimängijateks, kui me harjutame neid võtteid, milles me oleme nõrgad, mitte aga ei mängi lõputult</a:t>
            </a:r>
          </a:p>
          <a:p>
            <a:r>
              <a:rPr lang="et-EE" dirty="0"/>
              <a:t>probleemide lahendamine ei muuda meid paremateks probleemide lahendajaks – olemas seda kinnitavad uuringud</a:t>
            </a:r>
          </a:p>
          <a:p>
            <a:r>
              <a:rPr lang="et-EE" dirty="0"/>
              <a:t>diagnostilised ülesanded on ainealaste ettekujutuste loomiseks, kokkuvõtvad (kontekstipõhised reaalelulised ülesanded) aga ainealaste ettekujutuste olemasolu kontrollimiseks</a:t>
            </a:r>
          </a:p>
          <a:p>
            <a:endParaRPr lang="et-EE" dirty="0"/>
          </a:p>
        </p:txBody>
      </p:sp>
      <p:sp>
        <p:nvSpPr>
          <p:cNvPr id="4" name="Slaidinumbri kohatäide 3"/>
          <p:cNvSpPr>
            <a:spLocks noGrp="1"/>
          </p:cNvSpPr>
          <p:nvPr>
            <p:ph type="sldNum" sz="quarter" idx="4"/>
          </p:nvPr>
        </p:nvSpPr>
        <p:spPr/>
        <p:txBody>
          <a:bodyPr/>
          <a:lstStyle/>
          <a:p>
            <a:fld id="{AA83FDEA-09B5-4ABC-98BC-DF0F986E070A}" type="slidenum">
              <a:rPr lang="et-EE" smtClean="0"/>
              <a:pPr/>
              <a:t>22</a:t>
            </a:fld>
            <a:endParaRPr lang="et-EE"/>
          </a:p>
        </p:txBody>
      </p:sp>
    </p:spTree>
    <p:extLst>
      <p:ext uri="{BB962C8B-B14F-4D97-AF65-F5344CB8AC3E}">
        <p14:creationId xmlns:p14="http://schemas.microsoft.com/office/powerpoint/2010/main" val="383409249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ldi kohatäide 8">
            <a:extLst>
              <a:ext uri="{FF2B5EF4-FFF2-40B4-BE49-F238E27FC236}">
                <a16:creationId xmlns:a16="http://schemas.microsoft.com/office/drawing/2014/main" id="{78B53F62-8E5C-49F8-AEEE-F7F971E142B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253" b="4253"/>
          <a:stretch>
            <a:fillRect/>
          </a:stretch>
        </p:blipFill>
        <p:spPr>
          <a:xfrm>
            <a:off x="251520" y="409228"/>
            <a:ext cx="2736850" cy="3763963"/>
          </a:xfrm>
        </p:spPr>
      </p:pic>
      <p:sp>
        <p:nvSpPr>
          <p:cNvPr id="3" name="Pealkiri 2"/>
          <p:cNvSpPr>
            <a:spLocks noGrp="1"/>
          </p:cNvSpPr>
          <p:nvPr>
            <p:ph type="title"/>
          </p:nvPr>
        </p:nvSpPr>
        <p:spPr/>
        <p:txBody>
          <a:bodyPr>
            <a:normAutofit fontScale="90000"/>
          </a:bodyPr>
          <a:lstStyle/>
          <a:p>
            <a:r>
              <a:rPr lang="et-EE" dirty="0"/>
              <a:t>Enamasti tugineme sellele raamatule</a:t>
            </a:r>
          </a:p>
        </p:txBody>
      </p:sp>
      <p:sp>
        <p:nvSpPr>
          <p:cNvPr id="4" name="Sisu kohatäide 3"/>
          <p:cNvSpPr>
            <a:spLocks noGrp="1"/>
          </p:cNvSpPr>
          <p:nvPr>
            <p:ph idx="1"/>
          </p:nvPr>
        </p:nvSpPr>
        <p:spPr/>
        <p:txBody>
          <a:bodyPr>
            <a:normAutofit lnSpcReduction="10000"/>
          </a:bodyPr>
          <a:lstStyle/>
          <a:p>
            <a:r>
              <a:rPr lang="et-EE" dirty="0"/>
              <a:t>sissejuhatuse on kirjutanud </a:t>
            </a:r>
            <a:r>
              <a:rPr lang="et-EE" dirty="0" err="1"/>
              <a:t>Dylan</a:t>
            </a:r>
            <a:r>
              <a:rPr lang="et-EE" dirty="0"/>
              <a:t> </a:t>
            </a:r>
            <a:r>
              <a:rPr lang="et-EE" dirty="0" err="1"/>
              <a:t>Wiliam</a:t>
            </a:r>
            <a:r>
              <a:rPr lang="et-EE" dirty="0"/>
              <a:t>, kujundava hindamise põhimõtte väljamõtleja – tänavu möödub 20 aastat, kuid on vähe põhjust tähistamiseks</a:t>
            </a:r>
          </a:p>
          <a:p>
            <a:r>
              <a:rPr lang="et-EE" dirty="0"/>
              <a:t>tuginesid 240 uuringule tagasiside efektiivsuse kohta (</a:t>
            </a:r>
            <a:r>
              <a:rPr lang="et-EE" dirty="0" err="1"/>
              <a:t>Black</a:t>
            </a:r>
            <a:r>
              <a:rPr lang="et-EE" dirty="0"/>
              <a:t> ja </a:t>
            </a:r>
            <a:r>
              <a:rPr lang="et-EE" dirty="0" err="1"/>
              <a:t>Wiliam</a:t>
            </a:r>
            <a:r>
              <a:rPr lang="et-EE" dirty="0"/>
              <a:t>, „</a:t>
            </a:r>
            <a:r>
              <a:rPr lang="et-EE" dirty="0" err="1"/>
              <a:t>Inside</a:t>
            </a:r>
            <a:r>
              <a:rPr lang="et-EE" dirty="0"/>
              <a:t> </a:t>
            </a:r>
            <a:r>
              <a:rPr lang="et-EE" dirty="0" err="1"/>
              <a:t>the</a:t>
            </a:r>
            <a:r>
              <a:rPr lang="et-EE" dirty="0"/>
              <a:t> </a:t>
            </a:r>
            <a:r>
              <a:rPr lang="et-EE" dirty="0" err="1"/>
              <a:t>Black</a:t>
            </a:r>
            <a:r>
              <a:rPr lang="et-EE" dirty="0"/>
              <a:t> </a:t>
            </a:r>
            <a:r>
              <a:rPr lang="et-EE" dirty="0" err="1"/>
              <a:t>Box</a:t>
            </a:r>
            <a:r>
              <a:rPr lang="et-EE" dirty="0"/>
              <a:t>“)</a:t>
            </a:r>
          </a:p>
          <a:p>
            <a:r>
              <a:rPr lang="et-EE" dirty="0"/>
              <a:t>nemad on ka kõige rohkem analüüsinud, miks kujundav hindamine pole alati efekti andnud</a:t>
            </a:r>
          </a:p>
        </p:txBody>
      </p:sp>
      <p:sp>
        <p:nvSpPr>
          <p:cNvPr id="5" name="Slaidinumbri kohatäide 4"/>
          <p:cNvSpPr>
            <a:spLocks noGrp="1"/>
          </p:cNvSpPr>
          <p:nvPr>
            <p:ph type="sldNum" sz="quarter" idx="4"/>
          </p:nvPr>
        </p:nvSpPr>
        <p:spPr/>
        <p:txBody>
          <a:bodyPr/>
          <a:lstStyle/>
          <a:p>
            <a:fld id="{AA83FDEA-09B5-4ABC-98BC-DF0F986E070A}" type="slidenum">
              <a:rPr lang="et-EE" smtClean="0"/>
              <a:pPr/>
              <a:t>23</a:t>
            </a:fld>
            <a:endParaRPr lang="et-EE"/>
          </a:p>
        </p:txBody>
      </p:sp>
    </p:spTree>
    <p:extLst>
      <p:ext uri="{BB962C8B-B14F-4D97-AF65-F5344CB8AC3E}">
        <p14:creationId xmlns:p14="http://schemas.microsoft.com/office/powerpoint/2010/main" val="412708009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376C8B6-AC25-4C92-A468-B67C061A391F}"/>
              </a:ext>
            </a:extLst>
          </p:cNvPr>
          <p:cNvSpPr>
            <a:spLocks noGrp="1"/>
          </p:cNvSpPr>
          <p:nvPr>
            <p:ph type="title"/>
          </p:nvPr>
        </p:nvSpPr>
        <p:spPr/>
        <p:txBody>
          <a:bodyPr>
            <a:normAutofit fontScale="90000"/>
          </a:bodyPr>
          <a:lstStyle/>
          <a:p>
            <a:r>
              <a:rPr lang="et-EE" dirty="0"/>
              <a:t>Palju uusi raamatuid</a:t>
            </a:r>
            <a:br>
              <a:rPr lang="et-EE" dirty="0"/>
            </a:br>
            <a:r>
              <a:rPr lang="et-EE" sz="2200" dirty="0"/>
              <a:t>(inglise keelsed raamatud õilistavad meid)</a:t>
            </a:r>
          </a:p>
        </p:txBody>
      </p:sp>
      <p:sp>
        <p:nvSpPr>
          <p:cNvPr id="4" name="Slaidinumbri kohatäide 3">
            <a:extLst>
              <a:ext uri="{FF2B5EF4-FFF2-40B4-BE49-F238E27FC236}">
                <a16:creationId xmlns:a16="http://schemas.microsoft.com/office/drawing/2014/main" id="{7C644B1B-1B55-4F25-A757-AB2DF648357D}"/>
              </a:ext>
            </a:extLst>
          </p:cNvPr>
          <p:cNvSpPr>
            <a:spLocks noGrp="1"/>
          </p:cNvSpPr>
          <p:nvPr>
            <p:ph type="sldNum" sz="quarter" idx="4"/>
          </p:nvPr>
        </p:nvSpPr>
        <p:spPr/>
        <p:txBody>
          <a:bodyPr/>
          <a:lstStyle/>
          <a:p>
            <a:fld id="{AA83FDEA-09B5-4ABC-98BC-DF0F986E070A}" type="slidenum">
              <a:rPr lang="et-EE" smtClean="0"/>
              <a:pPr/>
              <a:t>24</a:t>
            </a:fld>
            <a:endParaRPr lang="et-EE" dirty="0"/>
          </a:p>
        </p:txBody>
      </p:sp>
      <p:pic>
        <p:nvPicPr>
          <p:cNvPr id="7" name="Pilt 6">
            <a:extLst>
              <a:ext uri="{FF2B5EF4-FFF2-40B4-BE49-F238E27FC236}">
                <a16:creationId xmlns:a16="http://schemas.microsoft.com/office/drawing/2014/main" id="{B09621CB-6DD0-4E2D-8722-E7D58A660BF7}"/>
              </a:ext>
            </a:extLst>
          </p:cNvPr>
          <p:cNvPicPr>
            <a:picLocks noChangeAspect="1"/>
          </p:cNvPicPr>
          <p:nvPr/>
        </p:nvPicPr>
        <p:blipFill>
          <a:blip r:embed="rId2"/>
          <a:stretch>
            <a:fillRect/>
          </a:stretch>
        </p:blipFill>
        <p:spPr>
          <a:xfrm>
            <a:off x="2688515" y="2063487"/>
            <a:ext cx="1648746" cy="2371725"/>
          </a:xfrm>
          <a:prstGeom prst="rect">
            <a:avLst/>
          </a:prstGeom>
        </p:spPr>
      </p:pic>
      <p:pic>
        <p:nvPicPr>
          <p:cNvPr id="8" name="Pilt 7">
            <a:extLst>
              <a:ext uri="{FF2B5EF4-FFF2-40B4-BE49-F238E27FC236}">
                <a16:creationId xmlns:a16="http://schemas.microsoft.com/office/drawing/2014/main" id="{6A0C4311-C92B-45AD-A32C-8EAA09C57F0C}"/>
              </a:ext>
            </a:extLst>
          </p:cNvPr>
          <p:cNvPicPr>
            <a:picLocks noChangeAspect="1"/>
          </p:cNvPicPr>
          <p:nvPr/>
        </p:nvPicPr>
        <p:blipFill>
          <a:blip r:embed="rId3"/>
          <a:stretch>
            <a:fillRect/>
          </a:stretch>
        </p:blipFill>
        <p:spPr>
          <a:xfrm>
            <a:off x="4588243" y="2065412"/>
            <a:ext cx="1648746" cy="2371726"/>
          </a:xfrm>
          <a:prstGeom prst="rect">
            <a:avLst/>
          </a:prstGeom>
        </p:spPr>
      </p:pic>
      <p:pic>
        <p:nvPicPr>
          <p:cNvPr id="9" name="Pilt 8">
            <a:extLst>
              <a:ext uri="{FF2B5EF4-FFF2-40B4-BE49-F238E27FC236}">
                <a16:creationId xmlns:a16="http://schemas.microsoft.com/office/drawing/2014/main" id="{03027A8C-2412-4F4E-BAAA-4C29226C9F22}"/>
              </a:ext>
            </a:extLst>
          </p:cNvPr>
          <p:cNvPicPr>
            <a:picLocks noChangeAspect="1"/>
          </p:cNvPicPr>
          <p:nvPr/>
        </p:nvPicPr>
        <p:blipFill>
          <a:blip r:embed="rId4"/>
          <a:stretch>
            <a:fillRect/>
          </a:stretch>
        </p:blipFill>
        <p:spPr>
          <a:xfrm>
            <a:off x="6450971" y="2177786"/>
            <a:ext cx="2257426" cy="2257426"/>
          </a:xfrm>
          <a:prstGeom prst="rect">
            <a:avLst/>
          </a:prstGeom>
        </p:spPr>
      </p:pic>
      <p:pic>
        <p:nvPicPr>
          <p:cNvPr id="3" name="Pilt 2">
            <a:extLst>
              <a:ext uri="{FF2B5EF4-FFF2-40B4-BE49-F238E27FC236}">
                <a16:creationId xmlns:a16="http://schemas.microsoft.com/office/drawing/2014/main" id="{88399EE5-282F-4AAA-A17D-6D9B83E5732B}"/>
              </a:ext>
            </a:extLst>
          </p:cNvPr>
          <p:cNvPicPr>
            <a:picLocks noChangeAspect="1"/>
          </p:cNvPicPr>
          <p:nvPr/>
        </p:nvPicPr>
        <p:blipFill>
          <a:blip r:embed="rId5"/>
          <a:stretch>
            <a:fillRect/>
          </a:stretch>
        </p:blipFill>
        <p:spPr>
          <a:xfrm>
            <a:off x="6450971" y="874833"/>
            <a:ext cx="1432684" cy="804742"/>
          </a:xfrm>
          <a:prstGeom prst="rect">
            <a:avLst/>
          </a:prstGeom>
        </p:spPr>
      </p:pic>
      <p:sp>
        <p:nvSpPr>
          <p:cNvPr id="6" name="TextBox 5">
            <a:extLst>
              <a:ext uri="{FF2B5EF4-FFF2-40B4-BE49-F238E27FC236}">
                <a16:creationId xmlns:a16="http://schemas.microsoft.com/office/drawing/2014/main" id="{6232DC78-A99D-4591-9B42-C4CD94BCF74A}"/>
              </a:ext>
            </a:extLst>
          </p:cNvPr>
          <p:cNvSpPr txBox="1"/>
          <p:nvPr/>
        </p:nvSpPr>
        <p:spPr>
          <a:xfrm>
            <a:off x="600982" y="4725674"/>
            <a:ext cx="6271332" cy="461665"/>
          </a:xfrm>
          <a:prstGeom prst="rect">
            <a:avLst/>
          </a:prstGeom>
          <a:noFill/>
        </p:spPr>
        <p:txBody>
          <a:bodyPr wrap="none" rtlCol="0">
            <a:spAutoFit/>
          </a:bodyPr>
          <a:lstStyle/>
          <a:p>
            <a:r>
              <a:rPr lang="et-EE" sz="1200" dirty="0" err="1">
                <a:hlinkClick r:id="rId6"/>
              </a:rPr>
              <a:t>Institute</a:t>
            </a:r>
            <a:r>
              <a:rPr lang="et-EE" sz="1200" dirty="0">
                <a:hlinkClick r:id="rId6"/>
              </a:rPr>
              <a:t> </a:t>
            </a:r>
            <a:r>
              <a:rPr lang="et-EE" sz="1200" dirty="0" err="1">
                <a:hlinkClick r:id="rId6"/>
              </a:rPr>
              <a:t>for</a:t>
            </a:r>
            <a:r>
              <a:rPr lang="et-EE" sz="1200" dirty="0">
                <a:hlinkClick r:id="rId6"/>
              </a:rPr>
              <a:t> </a:t>
            </a:r>
            <a:r>
              <a:rPr lang="et-EE" sz="1200" dirty="0" err="1">
                <a:hlinkClick r:id="rId6"/>
              </a:rPr>
              <a:t>Teaching</a:t>
            </a:r>
            <a:r>
              <a:rPr lang="et-EE" sz="1200" dirty="0">
                <a:hlinkClick r:id="rId6"/>
              </a:rPr>
              <a:t>, </a:t>
            </a:r>
            <a:r>
              <a:rPr lang="et-EE" sz="1200" dirty="0" err="1">
                <a:hlinkClick r:id="rId6"/>
              </a:rPr>
              <a:t>thinking</a:t>
            </a:r>
            <a:r>
              <a:rPr lang="et-EE" sz="1200" dirty="0">
                <a:hlinkClick r:id="rId6"/>
              </a:rPr>
              <a:t>: https://ift.education/thinking/</a:t>
            </a:r>
            <a:endParaRPr lang="et-EE" sz="1200" dirty="0"/>
          </a:p>
          <a:p>
            <a:r>
              <a:rPr lang="et-EE" sz="1200" dirty="0">
                <a:hlinkClick r:id="rId7"/>
              </a:rPr>
              <a:t>https://improvingteaching.co.uk/?utm_expid=75733553-9.gObzjOS4TVuZdDEmz689TQ.0</a:t>
            </a:r>
            <a:r>
              <a:rPr lang="et-EE" sz="1200" dirty="0"/>
              <a:t>  </a:t>
            </a:r>
          </a:p>
        </p:txBody>
      </p:sp>
      <p:pic>
        <p:nvPicPr>
          <p:cNvPr id="13" name="Sisu kohatäide 12">
            <a:extLst>
              <a:ext uri="{FF2B5EF4-FFF2-40B4-BE49-F238E27FC236}">
                <a16:creationId xmlns:a16="http://schemas.microsoft.com/office/drawing/2014/main" id="{92ADFFE7-4E13-4796-A3E4-529238B8CA08}"/>
              </a:ext>
            </a:extLst>
          </p:cNvPr>
          <p:cNvPicPr>
            <a:picLocks noGrp="1" noChangeAspect="1"/>
          </p:cNvPicPr>
          <p:nvPr>
            <p:ph idx="1"/>
          </p:nvPr>
        </p:nvPicPr>
        <p:blipFill>
          <a:blip r:embed="rId8"/>
          <a:stretch>
            <a:fillRect/>
          </a:stretch>
        </p:blipFill>
        <p:spPr>
          <a:xfrm>
            <a:off x="674308" y="2063487"/>
            <a:ext cx="1681627" cy="2375632"/>
          </a:xfrm>
          <a:prstGeom prst="rect">
            <a:avLst/>
          </a:prstGeom>
        </p:spPr>
      </p:pic>
    </p:spTree>
    <p:extLst>
      <p:ext uri="{BB962C8B-B14F-4D97-AF65-F5344CB8AC3E}">
        <p14:creationId xmlns:p14="http://schemas.microsoft.com/office/powerpoint/2010/main" val="192983477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Vahekokkuvõte</a:t>
            </a:r>
          </a:p>
        </p:txBody>
      </p:sp>
      <p:sp>
        <p:nvSpPr>
          <p:cNvPr id="3" name="Sisu kohatäide 2"/>
          <p:cNvSpPr>
            <a:spLocks noGrp="1"/>
          </p:cNvSpPr>
          <p:nvPr>
            <p:ph idx="1"/>
          </p:nvPr>
        </p:nvSpPr>
        <p:spPr>
          <a:xfrm>
            <a:off x="457200" y="1231565"/>
            <a:ext cx="8229600" cy="4381498"/>
          </a:xfrm>
        </p:spPr>
        <p:txBody>
          <a:bodyPr>
            <a:normAutofit fontScale="92500"/>
          </a:bodyPr>
          <a:lstStyle/>
          <a:p>
            <a:r>
              <a:rPr lang="et-EE" dirty="0"/>
              <a:t>Igasugune tulemuslik õppimine peab sisaldama ka vana osa kordamist. </a:t>
            </a:r>
          </a:p>
          <a:p>
            <a:r>
              <a:rPr lang="et-EE" dirty="0"/>
              <a:t>Kuid mitte mehhaanilist </a:t>
            </a:r>
            <a:r>
              <a:rPr lang="et-EE" dirty="0" err="1"/>
              <a:t>ülelugemist</a:t>
            </a:r>
            <a:r>
              <a:rPr lang="et-EE" dirty="0"/>
              <a:t> vaid pigem mingite lihtsamate ülesannete lahendamise vormis</a:t>
            </a:r>
          </a:p>
          <a:p>
            <a:r>
              <a:rPr lang="et-EE" dirty="0"/>
              <a:t>Raskete ülesannetega koormab töömälu üle ja ei jõua palju korrata.</a:t>
            </a:r>
          </a:p>
          <a:p>
            <a:r>
              <a:rPr lang="et-EE" dirty="0"/>
              <a:t>Ehkki harjutada tuleb ka mingil määral eksami tüüpi ülesandeid, vastasel juhul eksamid ei ole </a:t>
            </a:r>
            <a:r>
              <a:rPr lang="et-EE" dirty="0" err="1"/>
              <a:t>valiidsed</a:t>
            </a:r>
            <a:r>
              <a:rPr lang="et-EE" dirty="0"/>
              <a:t>, sest õppekava omandanud õpilased ei ole ülesannetega kohanenud. </a:t>
            </a:r>
          </a:p>
          <a:p>
            <a:r>
              <a:rPr lang="et-EE" dirty="0"/>
              <a:t>Kui õpitakse ainult eksamiks ja mitte õppekava, ka siis ei ole eksamid </a:t>
            </a:r>
            <a:r>
              <a:rPr lang="et-EE" dirty="0" err="1"/>
              <a:t>valiidsed</a:t>
            </a:r>
            <a:r>
              <a:rPr lang="et-EE" dirty="0"/>
              <a:t>. </a:t>
            </a:r>
          </a:p>
          <a:p>
            <a:r>
              <a:rPr lang="et-EE" dirty="0"/>
              <a:t>Kui õpilastel on head kontseptuaalsed oskused, siis suudavad nad lahendada ülesandeid, mida pole harjutatud.</a:t>
            </a:r>
          </a:p>
          <a:p>
            <a:endParaRPr lang="et-EE" dirty="0"/>
          </a:p>
        </p:txBody>
      </p:sp>
      <p:sp>
        <p:nvSpPr>
          <p:cNvPr id="4" name="Slaidinumbri kohatäide 3"/>
          <p:cNvSpPr>
            <a:spLocks noGrp="1"/>
          </p:cNvSpPr>
          <p:nvPr>
            <p:ph type="sldNum" sz="quarter" idx="4"/>
          </p:nvPr>
        </p:nvSpPr>
        <p:spPr/>
        <p:txBody>
          <a:bodyPr/>
          <a:lstStyle/>
          <a:p>
            <a:fld id="{AA83FDEA-09B5-4ABC-98BC-DF0F986E070A}" type="slidenum">
              <a:rPr lang="et-EE" smtClean="0"/>
              <a:pPr/>
              <a:t>25</a:t>
            </a:fld>
            <a:endParaRPr lang="et-EE"/>
          </a:p>
        </p:txBody>
      </p:sp>
    </p:spTree>
    <p:extLst>
      <p:ext uri="{BB962C8B-B14F-4D97-AF65-F5344CB8AC3E}">
        <p14:creationId xmlns:p14="http://schemas.microsoft.com/office/powerpoint/2010/main" val="125884080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u="sng" dirty="0"/>
              <a:t>Kokkuvõttev hindamine</a:t>
            </a:r>
            <a:endParaRPr lang="et-EE" dirty="0"/>
          </a:p>
        </p:txBody>
      </p:sp>
      <p:sp>
        <p:nvSpPr>
          <p:cNvPr id="3" name="Sisu kohatäide 2"/>
          <p:cNvSpPr>
            <a:spLocks noGrp="1"/>
          </p:cNvSpPr>
          <p:nvPr>
            <p:ph idx="1"/>
          </p:nvPr>
        </p:nvSpPr>
        <p:spPr>
          <a:xfrm>
            <a:off x="457200" y="1353344"/>
            <a:ext cx="8229600" cy="3771636"/>
          </a:xfrm>
        </p:spPr>
        <p:txBody>
          <a:bodyPr>
            <a:normAutofit/>
          </a:bodyPr>
          <a:lstStyle/>
          <a:p>
            <a:r>
              <a:rPr lang="et-EE" dirty="0"/>
              <a:t>on õppimise tulemuslikkusele </a:t>
            </a:r>
            <a:r>
              <a:rPr lang="et-EE" dirty="0">
                <a:highlight>
                  <a:srgbClr val="FFFF00"/>
                </a:highlight>
              </a:rPr>
              <a:t>tähenduse omistamine</a:t>
            </a:r>
            <a:r>
              <a:rPr lang="et-EE" dirty="0"/>
              <a:t>, mis on laiemalt arusaadav</a:t>
            </a:r>
          </a:p>
          <a:p>
            <a:r>
              <a:rPr lang="et-EE" dirty="0"/>
              <a:t>Kokkuvõtvaks hindamiseks tuleb kasutada eraldi formaalseid teste, mitte aga panna töö eest klassis koondhinnet, tuleneb õppimise mõistest</a:t>
            </a:r>
          </a:p>
          <a:p>
            <a:r>
              <a:rPr lang="et-EE" dirty="0"/>
              <a:t>Ülesannetena kasutatakse keerukamaid essee tüüpi ülesandeid, mis on võimelised katma suurema hulga õppekavast. </a:t>
            </a:r>
          </a:p>
        </p:txBody>
      </p:sp>
      <p:sp>
        <p:nvSpPr>
          <p:cNvPr id="4" name="Slaidinumbri kohatäide 3"/>
          <p:cNvSpPr>
            <a:spLocks noGrp="1"/>
          </p:cNvSpPr>
          <p:nvPr>
            <p:ph type="sldNum" sz="quarter" idx="4"/>
          </p:nvPr>
        </p:nvSpPr>
        <p:spPr/>
        <p:txBody>
          <a:bodyPr/>
          <a:lstStyle/>
          <a:p>
            <a:fld id="{AA83FDEA-09B5-4ABC-98BC-DF0F986E070A}" type="slidenum">
              <a:rPr lang="et-EE" smtClean="0"/>
              <a:pPr/>
              <a:t>26</a:t>
            </a:fld>
            <a:endParaRPr lang="et-EE"/>
          </a:p>
        </p:txBody>
      </p:sp>
    </p:spTree>
    <p:extLst>
      <p:ext uri="{BB962C8B-B14F-4D97-AF65-F5344CB8AC3E}">
        <p14:creationId xmlns:p14="http://schemas.microsoft.com/office/powerpoint/2010/main" val="367922618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u="sng" dirty="0"/>
              <a:t>Kujundav hindamine</a:t>
            </a:r>
            <a:r>
              <a:rPr lang="et-EE" dirty="0"/>
              <a:t> </a:t>
            </a:r>
          </a:p>
        </p:txBody>
      </p:sp>
      <p:sp>
        <p:nvSpPr>
          <p:cNvPr id="3" name="Sisu kohatäide 2"/>
          <p:cNvSpPr>
            <a:spLocks noGrp="1"/>
          </p:cNvSpPr>
          <p:nvPr>
            <p:ph idx="1"/>
          </p:nvPr>
        </p:nvSpPr>
        <p:spPr>
          <a:xfrm>
            <a:off x="457200" y="1333501"/>
            <a:ext cx="8229600" cy="4267729"/>
          </a:xfrm>
        </p:spPr>
        <p:txBody>
          <a:bodyPr>
            <a:normAutofit fontScale="92500" lnSpcReduction="10000"/>
          </a:bodyPr>
          <a:lstStyle/>
          <a:p>
            <a:r>
              <a:rPr lang="et-EE" dirty="0">
                <a:highlight>
                  <a:srgbClr val="FFFF00"/>
                </a:highlight>
              </a:rPr>
              <a:t>„</a:t>
            </a:r>
            <a:r>
              <a:rPr lang="et-EE" dirty="0" err="1">
                <a:highlight>
                  <a:srgbClr val="FFFF00"/>
                </a:highlight>
              </a:rPr>
              <a:t>responsive</a:t>
            </a:r>
            <a:r>
              <a:rPr lang="et-EE" dirty="0">
                <a:highlight>
                  <a:srgbClr val="FFFF00"/>
                </a:highlight>
              </a:rPr>
              <a:t> </a:t>
            </a:r>
            <a:r>
              <a:rPr lang="et-EE" dirty="0" err="1">
                <a:highlight>
                  <a:srgbClr val="FFFF00"/>
                </a:highlight>
              </a:rPr>
              <a:t>teaching</a:t>
            </a:r>
            <a:r>
              <a:rPr lang="et-EE" dirty="0">
                <a:highlight>
                  <a:srgbClr val="FFFF00"/>
                </a:highlight>
              </a:rPr>
              <a:t>“, </a:t>
            </a:r>
            <a:r>
              <a:rPr lang="et-EE" dirty="0"/>
              <a:t>õpetaja poolt tagasiside otsimine ja selle põhjal otsustamine, </a:t>
            </a:r>
            <a:r>
              <a:rPr lang="et-EE" dirty="0">
                <a:highlight>
                  <a:srgbClr val="FFFF00"/>
                </a:highlight>
              </a:rPr>
              <a:t>mida teha edasi </a:t>
            </a:r>
            <a:r>
              <a:rPr lang="et-EE" dirty="0"/>
              <a:t>või täiendava tagasiside otsimine.</a:t>
            </a:r>
          </a:p>
          <a:p>
            <a:r>
              <a:rPr lang="et-EE" dirty="0"/>
              <a:t>Õpetajad vahepeal ei pane tähele, kui raske on õpilastel mõnedest asjadest aru saada.</a:t>
            </a:r>
          </a:p>
          <a:p>
            <a:r>
              <a:rPr lang="et-EE" dirty="0"/>
              <a:t>Lisandväärtuse arvutamise tulemuste ja igasuguste tasemetega võrdluse raporteerimine on kokkuvõttev hindamine. </a:t>
            </a:r>
          </a:p>
          <a:p>
            <a:r>
              <a:rPr lang="et-EE" dirty="0"/>
              <a:t>Niipea kui hakatakse tagasisidet mingile skaalale panema ja mingi tähisega/</a:t>
            </a:r>
            <a:r>
              <a:rPr lang="et-EE" dirty="0" err="1"/>
              <a:t>lävendiga</a:t>
            </a:r>
            <a:r>
              <a:rPr lang="et-EE" dirty="0"/>
              <a:t> sellel võrdlema, mis on saavutatud ja mis on puudu, muutub see kokkuvõtvaks hindamiseks ja ei täida enam kujundavale hindamisele pandud õpetaja informeerimise ülesannet, mida teha edasi. </a:t>
            </a:r>
          </a:p>
          <a:p>
            <a:r>
              <a:rPr lang="et-EE" dirty="0"/>
              <a:t>kokkuvõtva hindamise suuline tagasiside ei ole kujundav hindamine</a:t>
            </a:r>
          </a:p>
        </p:txBody>
      </p:sp>
      <p:sp>
        <p:nvSpPr>
          <p:cNvPr id="4" name="Slaidinumbri kohatäide 3"/>
          <p:cNvSpPr>
            <a:spLocks noGrp="1"/>
          </p:cNvSpPr>
          <p:nvPr>
            <p:ph type="sldNum" sz="quarter" idx="4"/>
          </p:nvPr>
        </p:nvSpPr>
        <p:spPr/>
        <p:txBody>
          <a:bodyPr/>
          <a:lstStyle/>
          <a:p>
            <a:fld id="{AA83FDEA-09B5-4ABC-98BC-DF0F986E070A}" type="slidenum">
              <a:rPr lang="et-EE" smtClean="0"/>
              <a:pPr/>
              <a:t>27</a:t>
            </a:fld>
            <a:endParaRPr lang="et-EE"/>
          </a:p>
        </p:txBody>
      </p:sp>
    </p:spTree>
    <p:extLst>
      <p:ext uri="{BB962C8B-B14F-4D97-AF65-F5344CB8AC3E}">
        <p14:creationId xmlns:p14="http://schemas.microsoft.com/office/powerpoint/2010/main" val="168626725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Kujundav hindamine (jätk)</a:t>
            </a:r>
          </a:p>
        </p:txBody>
      </p:sp>
      <p:sp>
        <p:nvSpPr>
          <p:cNvPr id="3" name="Sisu kohatäide 2"/>
          <p:cNvSpPr>
            <a:spLocks noGrp="1"/>
          </p:cNvSpPr>
          <p:nvPr>
            <p:ph idx="1"/>
          </p:nvPr>
        </p:nvSpPr>
        <p:spPr>
          <a:xfrm>
            <a:off x="457200" y="1333501"/>
            <a:ext cx="8229600" cy="4267729"/>
          </a:xfrm>
        </p:spPr>
        <p:txBody>
          <a:bodyPr>
            <a:normAutofit lnSpcReduction="10000"/>
          </a:bodyPr>
          <a:lstStyle/>
          <a:p>
            <a:r>
              <a:rPr lang="et-EE" dirty="0"/>
              <a:t>Sõnalise tagasiside kirjutamine igale õpilasele ei ole efektiivne, efektiivsem võib olla vigade kogu klassi ees arutamine. </a:t>
            </a:r>
          </a:p>
          <a:p>
            <a:r>
              <a:rPr lang="et-EE" dirty="0"/>
              <a:t>Inglise algklassi õpetajad hindavad seoses sõnalise tagasiside andmise kohustusega e-koolis õpilaste töid 5 tunni asemel 10 tundi nädalas ning tulemuslikkus ei kasva proportsionaalselt sellega. </a:t>
            </a:r>
          </a:p>
          <a:p>
            <a:r>
              <a:rPr lang="et-EE" dirty="0"/>
              <a:t>Kodutöödes märkida ainult neid vigu, mis on seotud õpitavaga (Oxfordi ülikooli eeluuringu soovitus kodutööde hindamise alal, </a:t>
            </a:r>
            <a:r>
              <a:rPr lang="et-EE" i="1" dirty="0"/>
              <a:t>no </a:t>
            </a:r>
            <a:r>
              <a:rPr lang="et-EE" i="1" dirty="0" err="1"/>
              <a:t>forensic</a:t>
            </a:r>
            <a:r>
              <a:rPr lang="et-EE" i="1" dirty="0"/>
              <a:t> </a:t>
            </a:r>
            <a:r>
              <a:rPr lang="et-EE" i="1" dirty="0" err="1"/>
              <a:t>marking</a:t>
            </a:r>
            <a:r>
              <a:rPr lang="et-EE" i="1" dirty="0"/>
              <a:t>, ei </a:t>
            </a:r>
            <a:r>
              <a:rPr lang="et-EE" i="1"/>
              <a:t>teosta kohtuekspertiisi</a:t>
            </a:r>
            <a:r>
              <a:rPr lang="et-EE"/>
              <a:t>))</a:t>
            </a:r>
            <a:endParaRPr lang="et-EE" dirty="0"/>
          </a:p>
          <a:p>
            <a:r>
              <a:rPr lang="et-EE" dirty="0"/>
              <a:t>Kokkuvõtvad ülesanded ei sobi alati kujundavate järelduste tegemiseks. </a:t>
            </a:r>
          </a:p>
          <a:p>
            <a:endParaRPr lang="et-EE" dirty="0"/>
          </a:p>
        </p:txBody>
      </p:sp>
      <p:sp>
        <p:nvSpPr>
          <p:cNvPr id="4" name="Slaidinumbri kohatäide 3"/>
          <p:cNvSpPr>
            <a:spLocks noGrp="1"/>
          </p:cNvSpPr>
          <p:nvPr>
            <p:ph type="sldNum" sz="quarter" idx="4"/>
          </p:nvPr>
        </p:nvSpPr>
        <p:spPr/>
        <p:txBody>
          <a:bodyPr/>
          <a:lstStyle/>
          <a:p>
            <a:fld id="{AA83FDEA-09B5-4ABC-98BC-DF0F986E070A}" type="slidenum">
              <a:rPr lang="et-EE" smtClean="0"/>
              <a:pPr/>
              <a:t>28</a:t>
            </a:fld>
            <a:endParaRPr lang="et-EE"/>
          </a:p>
        </p:txBody>
      </p:sp>
    </p:spTree>
    <p:extLst>
      <p:ext uri="{BB962C8B-B14F-4D97-AF65-F5344CB8AC3E}">
        <p14:creationId xmlns:p14="http://schemas.microsoft.com/office/powerpoint/2010/main" val="86884345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Diagnostilised ülesanded </a:t>
            </a:r>
          </a:p>
        </p:txBody>
      </p:sp>
      <p:sp>
        <p:nvSpPr>
          <p:cNvPr id="3" name="Sisu kohatäide 2"/>
          <p:cNvSpPr>
            <a:spLocks noGrp="1"/>
          </p:cNvSpPr>
          <p:nvPr>
            <p:ph idx="1"/>
          </p:nvPr>
        </p:nvSpPr>
        <p:spPr>
          <a:xfrm>
            <a:off x="457200" y="1181365"/>
            <a:ext cx="8229600" cy="4419866"/>
          </a:xfrm>
        </p:spPr>
        <p:txBody>
          <a:bodyPr>
            <a:normAutofit fontScale="70000" lnSpcReduction="20000"/>
          </a:bodyPr>
          <a:lstStyle/>
          <a:p>
            <a:r>
              <a:rPr lang="et-EE" dirty="0"/>
              <a:t>et õpetaja saaks langetada käigult kiireid otsuseid, mida ma järgmisena teen. </a:t>
            </a:r>
          </a:p>
          <a:p>
            <a:pPr lvl="1"/>
            <a:r>
              <a:rPr lang="et-EE" dirty="0"/>
              <a:t>75% õpilastest teevad samu vigu</a:t>
            </a:r>
          </a:p>
          <a:p>
            <a:pPr lvl="1"/>
            <a:r>
              <a:rPr lang="et-EE" dirty="0"/>
              <a:t>kuid erinevatel põhjustel </a:t>
            </a:r>
          </a:p>
          <a:p>
            <a:r>
              <a:rPr lang="et-EE" dirty="0"/>
              <a:t>Ühe-</a:t>
            </a:r>
            <a:r>
              <a:rPr lang="et-EE" dirty="0" err="1"/>
              <a:t>sammulised</a:t>
            </a:r>
            <a:r>
              <a:rPr lang="et-EE" dirty="0"/>
              <a:t> lihtsad kiiresti lahendatavad ülesanded, kas lühivastusega või valikvastustega. </a:t>
            </a:r>
          </a:p>
          <a:p>
            <a:r>
              <a:rPr lang="et-EE" dirty="0"/>
              <a:t>Peibutusvastused võimaldavad kiiresti tuvastada eksiarvamuste tüüpe. </a:t>
            </a:r>
          </a:p>
          <a:p>
            <a:r>
              <a:rPr lang="et-EE" dirty="0"/>
              <a:t>Valikvastustega ülesandeid saavad ka pinginaabrid kontrollida ja see ei vaja õpetajal üle käimist. </a:t>
            </a:r>
          </a:p>
          <a:p>
            <a:r>
              <a:rPr lang="et-EE" dirty="0"/>
              <a:t>Küsida saab ka asju, mida õpilased pole veel õppinud ja tagajärjena panevad õpilased rohkem tähele, kui see õppimisel ette tuleb. </a:t>
            </a:r>
          </a:p>
          <a:p>
            <a:r>
              <a:rPr lang="et-EE" dirty="0"/>
              <a:t>Diagnostilised ülesanded võivad anda õpetajale ka võimaluse vastata küsimustele, </a:t>
            </a:r>
          </a:p>
          <a:p>
            <a:pPr lvl="1"/>
            <a:r>
              <a:rPr lang="et-EE" dirty="0"/>
              <a:t>kuidas ma tunnijaotuskava üles ehitan, </a:t>
            </a:r>
          </a:p>
          <a:p>
            <a:pPr lvl="1"/>
            <a:r>
              <a:rPr lang="et-EE" dirty="0"/>
              <a:t>kuidas ma konkreetse tunni üles ehitan, </a:t>
            </a:r>
          </a:p>
          <a:p>
            <a:pPr lvl="1"/>
            <a:r>
              <a:rPr lang="et-EE" dirty="0"/>
              <a:t>millist tegevust ma pakun erinevatele lastele. </a:t>
            </a:r>
          </a:p>
          <a:p>
            <a:pPr lvl="1"/>
            <a:r>
              <a:rPr lang="et-EE" dirty="0"/>
              <a:t>kas ma süvendan või lähen edasi. </a:t>
            </a:r>
          </a:p>
          <a:p>
            <a:pPr lvl="1"/>
            <a:r>
              <a:rPr lang="et-EE" dirty="0"/>
              <a:t>kas ma näen, kus õpilased omadega on. </a:t>
            </a:r>
          </a:p>
          <a:p>
            <a:r>
              <a:rPr lang="et-EE" dirty="0"/>
              <a:t>Õpilase tasemel toimuvad tulemustes fluktuatsioonid, sest sõltub, kuivõrd on õpilane sellel päeval vormis, klassi tasemel on fluktuatsioone vähem. </a:t>
            </a:r>
          </a:p>
          <a:p>
            <a:r>
              <a:rPr lang="et-EE" dirty="0"/>
              <a:t>Ülesannete lahendamine on viljakas kordamise viis.</a:t>
            </a:r>
          </a:p>
          <a:p>
            <a:endParaRPr lang="et-EE" dirty="0"/>
          </a:p>
        </p:txBody>
      </p:sp>
      <p:sp>
        <p:nvSpPr>
          <p:cNvPr id="4" name="Slaidinumbri kohatäide 3"/>
          <p:cNvSpPr>
            <a:spLocks noGrp="1"/>
          </p:cNvSpPr>
          <p:nvPr>
            <p:ph type="sldNum" sz="quarter" idx="4"/>
          </p:nvPr>
        </p:nvSpPr>
        <p:spPr/>
        <p:txBody>
          <a:bodyPr/>
          <a:lstStyle/>
          <a:p>
            <a:fld id="{AA83FDEA-09B5-4ABC-98BC-DF0F986E070A}" type="slidenum">
              <a:rPr lang="et-EE" smtClean="0"/>
              <a:pPr/>
              <a:t>29</a:t>
            </a:fld>
            <a:endParaRPr lang="et-EE"/>
          </a:p>
        </p:txBody>
      </p:sp>
    </p:spTree>
    <p:extLst>
      <p:ext uri="{BB962C8B-B14F-4D97-AF65-F5344CB8AC3E}">
        <p14:creationId xmlns:p14="http://schemas.microsoft.com/office/powerpoint/2010/main" val="391616071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6DD8BC3-4079-41CD-B205-45DEEA085802}"/>
              </a:ext>
            </a:extLst>
          </p:cNvPr>
          <p:cNvSpPr>
            <a:spLocks noGrp="1"/>
          </p:cNvSpPr>
          <p:nvPr>
            <p:ph type="title"/>
          </p:nvPr>
        </p:nvSpPr>
        <p:spPr/>
        <p:txBody>
          <a:bodyPr/>
          <a:lstStyle/>
          <a:p>
            <a:r>
              <a:rPr lang="et-EE" dirty="0"/>
              <a:t>Elu on täis mõistatusi</a:t>
            </a:r>
          </a:p>
        </p:txBody>
      </p:sp>
      <p:sp>
        <p:nvSpPr>
          <p:cNvPr id="4" name="Slaidinumbri kohatäide 3">
            <a:extLst>
              <a:ext uri="{FF2B5EF4-FFF2-40B4-BE49-F238E27FC236}">
                <a16:creationId xmlns:a16="http://schemas.microsoft.com/office/drawing/2014/main" id="{FC4F9255-661A-4094-B758-E1D66E811550}"/>
              </a:ext>
            </a:extLst>
          </p:cNvPr>
          <p:cNvSpPr>
            <a:spLocks noGrp="1"/>
          </p:cNvSpPr>
          <p:nvPr>
            <p:ph type="sldNum" sz="quarter" idx="4"/>
          </p:nvPr>
        </p:nvSpPr>
        <p:spPr/>
        <p:txBody>
          <a:bodyPr/>
          <a:lstStyle/>
          <a:p>
            <a:fld id="{AA83FDEA-09B5-4ABC-98BC-DF0F986E070A}" type="slidenum">
              <a:rPr lang="et-EE" smtClean="0"/>
              <a:pPr/>
              <a:t>3</a:t>
            </a:fld>
            <a:endParaRPr lang="et-EE"/>
          </a:p>
        </p:txBody>
      </p:sp>
      <p:pic>
        <p:nvPicPr>
          <p:cNvPr id="6" name="Picture 2">
            <a:extLst>
              <a:ext uri="{FF2B5EF4-FFF2-40B4-BE49-F238E27FC236}">
                <a16:creationId xmlns:a16="http://schemas.microsoft.com/office/drawing/2014/main" id="{D54170E9-7FB3-4770-9AE2-7CBBFE15A761}"/>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489348"/>
            <a:ext cx="8212024" cy="3060457"/>
          </a:xfrm>
          <a:prstGeom prst="rect">
            <a:avLst/>
          </a:prstGeom>
        </p:spPr>
      </p:pic>
    </p:spTree>
    <p:extLst>
      <p:ext uri="{BB962C8B-B14F-4D97-AF65-F5344CB8AC3E}">
        <p14:creationId xmlns:p14="http://schemas.microsoft.com/office/powerpoint/2010/main" val="92541929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Diagnostiliste ülesannete pakett </a:t>
            </a:r>
          </a:p>
        </p:txBody>
      </p:sp>
      <p:sp>
        <p:nvSpPr>
          <p:cNvPr id="3" name="Sisu kohatäide 2"/>
          <p:cNvSpPr>
            <a:spLocks noGrp="1"/>
          </p:cNvSpPr>
          <p:nvPr>
            <p:ph idx="1"/>
          </p:nvPr>
        </p:nvSpPr>
        <p:spPr>
          <a:xfrm>
            <a:off x="457200" y="1829595"/>
            <a:ext cx="8229600" cy="3044129"/>
          </a:xfrm>
        </p:spPr>
        <p:txBody>
          <a:bodyPr/>
          <a:lstStyle/>
          <a:p>
            <a:r>
              <a:rPr lang="et-EE" dirty="0"/>
              <a:t>Sisaldab ülesandeid küsimuste suhtes, mida on just klassis käsitletud või vana osa kordamise kohta. </a:t>
            </a:r>
          </a:p>
          <a:p>
            <a:r>
              <a:rPr lang="et-EE" dirty="0"/>
              <a:t>Õpetaja jagab paketis olevaid ülesandeid tundidesse laiali tunnijaotuskava alusel või määrab kodutöödeks.</a:t>
            </a:r>
          </a:p>
          <a:p>
            <a:r>
              <a:rPr lang="et-EE" dirty="0"/>
              <a:t>Diagnostilised ülesanded võivad valede vastuste puhul sisaldada viiteid õppematerjalidele (ülesannetele), mida korrata.</a:t>
            </a:r>
          </a:p>
          <a:p>
            <a:r>
              <a:rPr lang="et-EE" dirty="0"/>
              <a:t>EIS peaks võimaldama õpetajal seda mugavasti teha</a:t>
            </a:r>
          </a:p>
        </p:txBody>
      </p:sp>
      <p:sp>
        <p:nvSpPr>
          <p:cNvPr id="4" name="Slaidinumbri kohatäide 3"/>
          <p:cNvSpPr>
            <a:spLocks noGrp="1"/>
          </p:cNvSpPr>
          <p:nvPr>
            <p:ph type="sldNum" sz="quarter" idx="4"/>
          </p:nvPr>
        </p:nvSpPr>
        <p:spPr/>
        <p:txBody>
          <a:bodyPr/>
          <a:lstStyle/>
          <a:p>
            <a:fld id="{AA83FDEA-09B5-4ABC-98BC-DF0F986E070A}" type="slidenum">
              <a:rPr lang="et-EE" smtClean="0"/>
              <a:pPr/>
              <a:t>30</a:t>
            </a:fld>
            <a:endParaRPr lang="et-EE"/>
          </a:p>
        </p:txBody>
      </p:sp>
    </p:spTree>
    <p:extLst>
      <p:ext uri="{BB962C8B-B14F-4D97-AF65-F5344CB8AC3E}">
        <p14:creationId xmlns:p14="http://schemas.microsoft.com/office/powerpoint/2010/main" val="209535061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dirty="0"/>
              <a:t>Progressioonide (õpijärgnevuste) mudel</a:t>
            </a:r>
          </a:p>
        </p:txBody>
      </p:sp>
      <p:sp>
        <p:nvSpPr>
          <p:cNvPr id="3" name="Sisu kohatäide 2"/>
          <p:cNvSpPr>
            <a:spLocks noGrp="1"/>
          </p:cNvSpPr>
          <p:nvPr>
            <p:ph idx="1"/>
          </p:nvPr>
        </p:nvSpPr>
        <p:spPr/>
        <p:txBody>
          <a:bodyPr>
            <a:normAutofit fontScale="92500"/>
          </a:bodyPr>
          <a:lstStyle/>
          <a:p>
            <a:r>
              <a:rPr lang="et-EE" dirty="0"/>
              <a:t>Õpetamine ei tohi õpilast kognitiivselt üle koormata vaid peab olema jagatud mõistlikeks sammudeks, algama kõige põhilisemast ja kordama, et asjad jääksid meelde või muutuksid automaatseteks. </a:t>
            </a:r>
          </a:p>
          <a:p>
            <a:r>
              <a:rPr lang="et-EE" dirty="0"/>
              <a:t>osadeks jagatud komplekssem oskus – lõppeesmärk on asendatud rea vahe-eesmärkidega, mida järjest täidetakse. Sisuliselt </a:t>
            </a:r>
            <a:r>
              <a:rPr lang="et-EE" dirty="0" err="1"/>
              <a:t>Pestalozzi</a:t>
            </a:r>
            <a:r>
              <a:rPr lang="et-EE" dirty="0"/>
              <a:t> idee (1800).</a:t>
            </a:r>
          </a:p>
          <a:p>
            <a:r>
              <a:rPr lang="et-EE" dirty="0"/>
              <a:t>Kujundava hindamise struktuur peab peegeldama õpetamise struktuuri.</a:t>
            </a:r>
          </a:p>
          <a:p>
            <a:r>
              <a:rPr lang="et-EE" dirty="0"/>
              <a:t>Juhendaja peab välja pakkuma rea tegevusi, mis hetkeolukorrast soovitud seisu viivad.</a:t>
            </a:r>
          </a:p>
          <a:p>
            <a:r>
              <a:rPr lang="et-EE" dirty="0"/>
              <a:t>Tehnoloogia võimaldab progressioonide mudelit täiustada.</a:t>
            </a:r>
          </a:p>
          <a:p>
            <a:endParaRPr lang="et-EE" dirty="0"/>
          </a:p>
        </p:txBody>
      </p:sp>
      <p:sp>
        <p:nvSpPr>
          <p:cNvPr id="4" name="Slaidinumbri kohatäide 3"/>
          <p:cNvSpPr>
            <a:spLocks noGrp="1"/>
          </p:cNvSpPr>
          <p:nvPr>
            <p:ph type="sldNum" sz="quarter" idx="4"/>
          </p:nvPr>
        </p:nvSpPr>
        <p:spPr/>
        <p:txBody>
          <a:bodyPr/>
          <a:lstStyle/>
          <a:p>
            <a:fld id="{AA83FDEA-09B5-4ABC-98BC-DF0F986E070A}" type="slidenum">
              <a:rPr lang="et-EE" smtClean="0"/>
              <a:pPr/>
              <a:t>31</a:t>
            </a:fld>
            <a:endParaRPr lang="et-EE"/>
          </a:p>
        </p:txBody>
      </p:sp>
    </p:spTree>
    <p:extLst>
      <p:ext uri="{BB962C8B-B14F-4D97-AF65-F5344CB8AC3E}">
        <p14:creationId xmlns:p14="http://schemas.microsoft.com/office/powerpoint/2010/main" val="918564321"/>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dirty="0"/>
              <a:t>Kriitilise hindamise ja probleemilahenduse hindamine</a:t>
            </a:r>
          </a:p>
        </p:txBody>
      </p:sp>
      <p:sp>
        <p:nvSpPr>
          <p:cNvPr id="3" name="Sisu kohatäide 2"/>
          <p:cNvSpPr>
            <a:spLocks noGrp="1"/>
          </p:cNvSpPr>
          <p:nvPr>
            <p:ph idx="1"/>
          </p:nvPr>
        </p:nvSpPr>
        <p:spPr>
          <a:xfrm>
            <a:off x="251520" y="1311426"/>
            <a:ext cx="8640960" cy="4267729"/>
          </a:xfrm>
        </p:spPr>
        <p:txBody>
          <a:bodyPr>
            <a:normAutofit fontScale="77500" lnSpcReduction="20000"/>
          </a:bodyPr>
          <a:lstStyle/>
          <a:p>
            <a:r>
              <a:rPr lang="et-EE" dirty="0"/>
              <a:t>Oskuste </a:t>
            </a:r>
            <a:r>
              <a:rPr lang="et-EE" b="1" dirty="0"/>
              <a:t>„analüüs“, „kriitiline hindamine“ </a:t>
            </a:r>
            <a:r>
              <a:rPr lang="et-EE" dirty="0"/>
              <a:t>ja </a:t>
            </a:r>
            <a:r>
              <a:rPr lang="et-EE" b="1" dirty="0"/>
              <a:t>„probleemide lahendamine“ </a:t>
            </a:r>
            <a:r>
              <a:rPr lang="et-EE" dirty="0" err="1"/>
              <a:t>ülekantavuse</a:t>
            </a:r>
            <a:r>
              <a:rPr lang="et-EE" dirty="0"/>
              <a:t> suhtes ühelt alalt teisele ollakse kriitilised ning siis tuginetakse </a:t>
            </a:r>
            <a:r>
              <a:rPr lang="et-EE" dirty="0" err="1"/>
              <a:t>metauuringule</a:t>
            </a:r>
            <a:r>
              <a:rPr lang="et-EE" dirty="0"/>
              <a:t> </a:t>
            </a:r>
          </a:p>
          <a:p>
            <a:pPr lvl="1"/>
            <a:r>
              <a:rPr lang="et-EE" dirty="0"/>
              <a:t>„</a:t>
            </a:r>
            <a:r>
              <a:rPr lang="et-EE" dirty="0" err="1"/>
              <a:t>Why</a:t>
            </a:r>
            <a:r>
              <a:rPr lang="et-EE" dirty="0"/>
              <a:t> </a:t>
            </a:r>
            <a:r>
              <a:rPr lang="et-EE" dirty="0">
                <a:highlight>
                  <a:srgbClr val="FFFF00"/>
                </a:highlight>
              </a:rPr>
              <a:t>Minimal </a:t>
            </a:r>
            <a:r>
              <a:rPr lang="et-EE" dirty="0" err="1">
                <a:highlight>
                  <a:srgbClr val="FFFF00"/>
                </a:highlight>
              </a:rPr>
              <a:t>Guidance</a:t>
            </a:r>
            <a:r>
              <a:rPr lang="et-EE" dirty="0">
                <a:highlight>
                  <a:srgbClr val="FFFF00"/>
                </a:highlight>
              </a:rPr>
              <a:t> </a:t>
            </a:r>
            <a:r>
              <a:rPr lang="et-EE" dirty="0" err="1"/>
              <a:t>During</a:t>
            </a:r>
            <a:r>
              <a:rPr lang="et-EE" dirty="0"/>
              <a:t> </a:t>
            </a:r>
            <a:r>
              <a:rPr lang="et-EE" dirty="0" err="1"/>
              <a:t>Instruction</a:t>
            </a:r>
            <a:r>
              <a:rPr lang="et-EE" dirty="0"/>
              <a:t> </a:t>
            </a:r>
            <a:r>
              <a:rPr lang="et-EE" dirty="0" err="1"/>
              <a:t>Does</a:t>
            </a:r>
            <a:r>
              <a:rPr lang="et-EE" dirty="0"/>
              <a:t> </a:t>
            </a:r>
            <a:r>
              <a:rPr lang="et-EE" dirty="0" err="1"/>
              <a:t>Not</a:t>
            </a:r>
            <a:r>
              <a:rPr lang="et-EE" dirty="0"/>
              <a:t> </a:t>
            </a:r>
            <a:r>
              <a:rPr lang="et-EE" dirty="0" err="1"/>
              <a:t>Work</a:t>
            </a:r>
            <a:r>
              <a:rPr lang="et-EE" dirty="0"/>
              <a:t>: </a:t>
            </a:r>
            <a:r>
              <a:rPr lang="et-EE" dirty="0" err="1"/>
              <a:t>An</a:t>
            </a:r>
            <a:r>
              <a:rPr lang="et-EE" dirty="0"/>
              <a:t> </a:t>
            </a:r>
            <a:r>
              <a:rPr lang="et-EE" dirty="0" err="1"/>
              <a:t>Analysis</a:t>
            </a:r>
            <a:r>
              <a:rPr lang="et-EE" dirty="0"/>
              <a:t> of </a:t>
            </a:r>
            <a:r>
              <a:rPr lang="et-EE" dirty="0" err="1"/>
              <a:t>the</a:t>
            </a:r>
            <a:r>
              <a:rPr lang="et-EE" dirty="0"/>
              <a:t> </a:t>
            </a:r>
            <a:r>
              <a:rPr lang="et-EE" dirty="0" err="1"/>
              <a:t>Failure</a:t>
            </a:r>
            <a:r>
              <a:rPr lang="et-EE" dirty="0"/>
              <a:t> of </a:t>
            </a:r>
            <a:r>
              <a:rPr lang="et-EE" dirty="0" err="1"/>
              <a:t>Constructivist</a:t>
            </a:r>
            <a:r>
              <a:rPr lang="et-EE" dirty="0"/>
              <a:t>, </a:t>
            </a:r>
            <a:r>
              <a:rPr lang="et-EE" dirty="0" err="1"/>
              <a:t>Discovery</a:t>
            </a:r>
            <a:r>
              <a:rPr lang="et-EE" dirty="0"/>
              <a:t>, </a:t>
            </a:r>
            <a:r>
              <a:rPr lang="et-EE" dirty="0" err="1"/>
              <a:t>Problem-Based</a:t>
            </a:r>
            <a:r>
              <a:rPr lang="et-EE" dirty="0"/>
              <a:t>, </a:t>
            </a:r>
            <a:r>
              <a:rPr lang="et-EE" dirty="0" err="1"/>
              <a:t>Experiential</a:t>
            </a:r>
            <a:r>
              <a:rPr lang="et-EE" dirty="0"/>
              <a:t>, and </a:t>
            </a:r>
            <a:r>
              <a:rPr lang="et-EE" dirty="0" err="1"/>
              <a:t>Inquiry-Based</a:t>
            </a:r>
            <a:r>
              <a:rPr lang="et-EE" dirty="0"/>
              <a:t> </a:t>
            </a:r>
            <a:r>
              <a:rPr lang="et-EE" dirty="0" err="1">
                <a:highlight>
                  <a:srgbClr val="FFFF00"/>
                </a:highlight>
              </a:rPr>
              <a:t>Teaching</a:t>
            </a:r>
            <a:r>
              <a:rPr lang="et-EE" dirty="0"/>
              <a:t>“ – Paul A. </a:t>
            </a:r>
            <a:r>
              <a:rPr lang="et-EE" dirty="0" err="1"/>
              <a:t>Kirschner</a:t>
            </a:r>
            <a:r>
              <a:rPr lang="et-EE" dirty="0"/>
              <a:t> jt. (andekate puhul vastupidi)</a:t>
            </a:r>
          </a:p>
          <a:p>
            <a:r>
              <a:rPr lang="et-EE" dirty="0"/>
              <a:t>Kriitiliseks hindamiseks ja probleemide lahendamiseks peab kõigepealt omama häid </a:t>
            </a:r>
            <a:r>
              <a:rPr lang="et-EE" b="1" dirty="0"/>
              <a:t>valdkondlikke teadmisi</a:t>
            </a:r>
            <a:r>
              <a:rPr lang="et-EE" dirty="0"/>
              <a:t>, mitte aga tooma seda üle mingist teisest valdkonnast või õpetama seda nagu diskreetset oskust, sõltumata valdkondlikest teadmistest (B. Bloomi järgi on „analüüs“ oskamise tase, mitte 21. sajandi oskus). </a:t>
            </a:r>
          </a:p>
          <a:p>
            <a:r>
              <a:rPr lang="et-EE" dirty="0"/>
              <a:t>Probleemide lahendamisel saab </a:t>
            </a:r>
            <a:r>
              <a:rPr lang="et-EE" b="1" dirty="0"/>
              <a:t>pika aja mälust lõputult laenata</a:t>
            </a:r>
            <a:r>
              <a:rPr lang="et-EE" dirty="0"/>
              <a:t>, seega on vaja valdkondlikke mentaalseid mudeleid (pika aja töömälu). </a:t>
            </a:r>
          </a:p>
          <a:p>
            <a:r>
              <a:rPr lang="et-EE" b="1" dirty="0"/>
              <a:t>Põhimõistete ja seoste õppimine </a:t>
            </a:r>
            <a:r>
              <a:rPr lang="et-EE" dirty="0"/>
              <a:t>nii, et neid ka hiljem kaua mäletatakse, nõuab õppimisel nendele </a:t>
            </a:r>
            <a:r>
              <a:rPr lang="et-EE" b="1" dirty="0">
                <a:highlight>
                  <a:srgbClr val="FFFF00"/>
                </a:highlight>
              </a:rPr>
              <a:t>keskendumist</a:t>
            </a:r>
            <a:r>
              <a:rPr lang="et-EE" dirty="0">
                <a:highlight>
                  <a:srgbClr val="FFFF00"/>
                </a:highlight>
              </a:rPr>
              <a:t>,</a:t>
            </a:r>
            <a:r>
              <a:rPr lang="et-EE" dirty="0"/>
              <a:t> mitte probleemi lahendamise käigus sellega tegelemist (ehkki sobib tugevamatele õpilastele, näit. </a:t>
            </a:r>
            <a:r>
              <a:rPr lang="et-EE" dirty="0" err="1"/>
              <a:t>Wolframi</a:t>
            </a:r>
            <a:r>
              <a:rPr lang="et-EE" dirty="0"/>
              <a:t> projekti tulemused). </a:t>
            </a:r>
          </a:p>
          <a:p>
            <a:r>
              <a:rPr lang="et-EE" dirty="0"/>
              <a:t>Rohkem matemaatika probleeme lahendades me ei muutu paremateks </a:t>
            </a:r>
            <a:r>
              <a:rPr lang="et-EE" dirty="0" err="1"/>
              <a:t>probleemilahendajateks</a:t>
            </a:r>
            <a:endParaRPr lang="et-EE" dirty="0"/>
          </a:p>
        </p:txBody>
      </p:sp>
      <p:sp>
        <p:nvSpPr>
          <p:cNvPr id="4" name="Slaidinumbri kohatäide 3"/>
          <p:cNvSpPr>
            <a:spLocks noGrp="1"/>
          </p:cNvSpPr>
          <p:nvPr>
            <p:ph type="sldNum" sz="quarter" idx="4"/>
          </p:nvPr>
        </p:nvSpPr>
        <p:spPr/>
        <p:txBody>
          <a:bodyPr/>
          <a:lstStyle/>
          <a:p>
            <a:fld id="{AA83FDEA-09B5-4ABC-98BC-DF0F986E070A}" type="slidenum">
              <a:rPr lang="et-EE" smtClean="0"/>
              <a:pPr/>
              <a:t>32</a:t>
            </a:fld>
            <a:endParaRPr lang="et-EE"/>
          </a:p>
        </p:txBody>
      </p:sp>
    </p:spTree>
    <p:extLst>
      <p:ext uri="{BB962C8B-B14F-4D97-AF65-F5344CB8AC3E}">
        <p14:creationId xmlns:p14="http://schemas.microsoft.com/office/powerpoint/2010/main" val="3439287007"/>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dirty="0"/>
              <a:t>Otsene juhendamine -</a:t>
            </a:r>
            <a:r>
              <a:rPr lang="et-EE" dirty="0" err="1"/>
              <a:t>Direct</a:t>
            </a:r>
            <a:r>
              <a:rPr lang="et-EE" dirty="0"/>
              <a:t> </a:t>
            </a:r>
            <a:r>
              <a:rPr lang="et-EE" dirty="0" err="1"/>
              <a:t>Instruction</a:t>
            </a:r>
            <a:endParaRPr lang="et-EE" dirty="0"/>
          </a:p>
        </p:txBody>
      </p:sp>
      <p:sp>
        <p:nvSpPr>
          <p:cNvPr id="3" name="Sisu kohatäide 2"/>
          <p:cNvSpPr>
            <a:spLocks noGrp="1"/>
          </p:cNvSpPr>
          <p:nvPr>
            <p:ph idx="1"/>
          </p:nvPr>
        </p:nvSpPr>
        <p:spPr/>
        <p:txBody>
          <a:bodyPr>
            <a:normAutofit fontScale="92500" lnSpcReduction="10000"/>
          </a:bodyPr>
          <a:lstStyle/>
          <a:p>
            <a:r>
              <a:rPr lang="et-EE" dirty="0"/>
              <a:t>Tõenduspõhiselt on otsene juhendamine (</a:t>
            </a:r>
            <a:r>
              <a:rPr lang="et-EE" dirty="0" err="1"/>
              <a:t>Direct</a:t>
            </a:r>
            <a:r>
              <a:rPr lang="et-EE" dirty="0"/>
              <a:t> </a:t>
            </a:r>
            <a:r>
              <a:rPr lang="et-EE" dirty="0" err="1"/>
              <a:t>Instruction</a:t>
            </a:r>
            <a:r>
              <a:rPr lang="et-EE" dirty="0"/>
              <a:t>) edukam nende oskuste puhul, mis eeldavad komplekssete oskuste omandamist. </a:t>
            </a:r>
          </a:p>
          <a:p>
            <a:r>
              <a:rPr lang="et-EE" dirty="0"/>
              <a:t>Suured eesmärgid asendatakse rea väiksemate saavutatavate eesmärkidega. </a:t>
            </a:r>
          </a:p>
          <a:p>
            <a:r>
              <a:rPr lang="et-EE" dirty="0"/>
              <a:t>Nende väiksemate eesmärkide saavutamise jälgimine nõuab teistsuguseid ülesandeid kui kokkuvõtvates testides. </a:t>
            </a:r>
          </a:p>
          <a:p>
            <a:pPr lvl="1"/>
            <a:r>
              <a:rPr lang="et-EE" dirty="0"/>
              <a:t>Ei nõua autentseid ülesandeid, vaid pigem alaoskuse harjutamist ja automaatsuse saavutamist nendes. </a:t>
            </a:r>
          </a:p>
          <a:p>
            <a:pPr lvl="1"/>
            <a:r>
              <a:rPr lang="et-EE" dirty="0"/>
              <a:t>DI on lühidalt õpieesmärkide ja edukriteeriumide arusaadavaks tegemine, õpitava oskuse demonstreerimine õpilastele, arusaamise hindamine ja vajadusel uuesti õpetamine (</a:t>
            </a:r>
            <a:r>
              <a:rPr lang="et-EE" dirty="0" err="1"/>
              <a:t>Hattie</a:t>
            </a:r>
            <a:r>
              <a:rPr lang="et-EE" dirty="0"/>
              <a:t>).</a:t>
            </a:r>
          </a:p>
          <a:p>
            <a:endParaRPr lang="et-EE" dirty="0"/>
          </a:p>
        </p:txBody>
      </p:sp>
      <p:sp>
        <p:nvSpPr>
          <p:cNvPr id="4" name="Slaidinumbri kohatäide 3"/>
          <p:cNvSpPr>
            <a:spLocks noGrp="1"/>
          </p:cNvSpPr>
          <p:nvPr>
            <p:ph type="sldNum" sz="quarter" idx="4"/>
          </p:nvPr>
        </p:nvSpPr>
        <p:spPr/>
        <p:txBody>
          <a:bodyPr/>
          <a:lstStyle/>
          <a:p>
            <a:fld id="{AA83FDEA-09B5-4ABC-98BC-DF0F986E070A}" type="slidenum">
              <a:rPr lang="et-EE" smtClean="0"/>
              <a:pPr/>
              <a:t>33</a:t>
            </a:fld>
            <a:endParaRPr lang="et-EE"/>
          </a:p>
        </p:txBody>
      </p:sp>
    </p:spTree>
    <p:extLst>
      <p:ext uri="{BB962C8B-B14F-4D97-AF65-F5344CB8AC3E}">
        <p14:creationId xmlns:p14="http://schemas.microsoft.com/office/powerpoint/2010/main" val="571838098"/>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pPr algn="ctr"/>
            <a:r>
              <a:rPr lang="et-EE" dirty="0"/>
              <a:t>Teadliku harjutamise meetod</a:t>
            </a:r>
            <a:br>
              <a:rPr lang="et-EE" dirty="0"/>
            </a:br>
            <a:r>
              <a:rPr lang="et-EE" sz="2200" dirty="0"/>
              <a:t>(</a:t>
            </a:r>
            <a:r>
              <a:rPr lang="et-EE" sz="2200" dirty="0" err="1"/>
              <a:t>Deliberate</a:t>
            </a:r>
            <a:r>
              <a:rPr lang="et-EE" sz="2200" dirty="0"/>
              <a:t> </a:t>
            </a:r>
            <a:r>
              <a:rPr lang="et-EE" sz="2200" dirty="0" err="1"/>
              <a:t>practice</a:t>
            </a:r>
            <a:r>
              <a:rPr lang="et-EE" sz="2200" dirty="0"/>
              <a:t>), Anders Ericsson „TIPP“</a:t>
            </a:r>
          </a:p>
        </p:txBody>
      </p:sp>
      <p:sp>
        <p:nvSpPr>
          <p:cNvPr id="3" name="Sisu kohatäide 2"/>
          <p:cNvSpPr>
            <a:spLocks noGrp="1"/>
          </p:cNvSpPr>
          <p:nvPr>
            <p:ph idx="1"/>
          </p:nvPr>
        </p:nvSpPr>
        <p:spPr>
          <a:xfrm>
            <a:off x="457200" y="1417340"/>
            <a:ext cx="7931224" cy="4533636"/>
          </a:xfrm>
        </p:spPr>
        <p:txBody>
          <a:bodyPr>
            <a:normAutofit fontScale="85000" lnSpcReduction="20000"/>
          </a:bodyPr>
          <a:lstStyle/>
          <a:p>
            <a:r>
              <a:rPr lang="et-EE" dirty="0"/>
              <a:t>Eesmärgid (komplekssed oskused) jagatakse saavutatavateks </a:t>
            </a:r>
            <a:r>
              <a:rPr lang="et-EE" dirty="0">
                <a:highlight>
                  <a:srgbClr val="FFFF00"/>
                </a:highlight>
              </a:rPr>
              <a:t>alaeesmärkideks</a:t>
            </a:r>
            <a:r>
              <a:rPr lang="et-EE" dirty="0"/>
              <a:t> (nagu soovitas </a:t>
            </a:r>
            <a:r>
              <a:rPr lang="et-EE" dirty="0" err="1"/>
              <a:t>Pestalozzi</a:t>
            </a:r>
            <a:r>
              <a:rPr lang="et-EE" dirty="0"/>
              <a:t> aastal 1800), </a:t>
            </a:r>
          </a:p>
          <a:p>
            <a:pPr lvl="1"/>
            <a:r>
              <a:rPr lang="et-EE" dirty="0"/>
              <a:t>need moodustavad õpijärgnevuse, diagnostilised ülesanded kasutusel siin</a:t>
            </a:r>
          </a:p>
          <a:p>
            <a:r>
              <a:rPr lang="et-EE" dirty="0" err="1">
                <a:highlight>
                  <a:srgbClr val="FFFF00"/>
                </a:highlight>
              </a:rPr>
              <a:t>fokuseerutakse</a:t>
            </a:r>
            <a:r>
              <a:rPr lang="et-EE" dirty="0">
                <a:highlight>
                  <a:srgbClr val="FFFF00"/>
                </a:highlight>
              </a:rPr>
              <a:t> olulisele</a:t>
            </a:r>
            <a:r>
              <a:rPr lang="et-EE" dirty="0"/>
              <a:t>, põhimõistetele, põhiseostele, töötamispõhimõtetele </a:t>
            </a:r>
          </a:p>
          <a:p>
            <a:r>
              <a:rPr lang="et-EE" dirty="0"/>
              <a:t>vahe-eesmärkide saavutamiseks tehakse harjutusi, mis võivad olla väga erinevad sellest praktikast, millega tuleb kokku puutuda, kui lõplikku oskust praktiseeritakse. </a:t>
            </a:r>
          </a:p>
          <a:p>
            <a:r>
              <a:rPr lang="et-EE" dirty="0"/>
              <a:t>arendatakse tegevuse meisterlikkust ja </a:t>
            </a:r>
            <a:r>
              <a:rPr lang="et-EE" dirty="0">
                <a:highlight>
                  <a:srgbClr val="FFFF00"/>
                </a:highlight>
              </a:rPr>
              <a:t>automaatsust, </a:t>
            </a:r>
            <a:r>
              <a:rPr lang="et-EE" dirty="0"/>
              <a:t>ettekujutuste filigraansust, väljaspool oma </a:t>
            </a:r>
            <a:r>
              <a:rPr lang="et-EE" dirty="0">
                <a:highlight>
                  <a:srgbClr val="FFFF00"/>
                </a:highlight>
              </a:rPr>
              <a:t>mugavustsooni</a:t>
            </a:r>
            <a:r>
              <a:rPr lang="et-EE" dirty="0"/>
              <a:t>.</a:t>
            </a:r>
          </a:p>
          <a:p>
            <a:r>
              <a:rPr lang="et-EE" dirty="0"/>
              <a:t>muudetakse ainealaste ettekujutuste süsteemi protseduuriliste oskuste harjutamise käigus efektiivsemaks (</a:t>
            </a:r>
            <a:r>
              <a:rPr lang="et-EE" dirty="0">
                <a:highlight>
                  <a:srgbClr val="FFFF00"/>
                </a:highlight>
              </a:rPr>
              <a:t>kängitakse</a:t>
            </a:r>
            <a:r>
              <a:rPr lang="et-EE" dirty="0"/>
              <a:t> ettekujutusi), </a:t>
            </a:r>
          </a:p>
          <a:p>
            <a:r>
              <a:rPr lang="et-EE" dirty="0">
                <a:highlight>
                  <a:srgbClr val="FFFF00"/>
                </a:highlight>
              </a:rPr>
              <a:t>õpetaja on ainuke ekspert klassis</a:t>
            </a:r>
            <a:r>
              <a:rPr lang="et-EE" dirty="0"/>
              <a:t> </a:t>
            </a:r>
            <a:r>
              <a:rPr lang="et-EE" dirty="0">
                <a:highlight>
                  <a:srgbClr val="FFFF00"/>
                </a:highlight>
              </a:rPr>
              <a:t>õpetamise küsimuses</a:t>
            </a:r>
            <a:r>
              <a:rPr lang="et-EE" dirty="0"/>
              <a:t>, kes otsustab, mida teha järgmiselt (selles mõttes on see õpetajakeskne lähenemine)</a:t>
            </a:r>
          </a:p>
          <a:p>
            <a:pPr marL="0" indent="0">
              <a:buNone/>
            </a:pPr>
            <a:endParaRPr lang="et-EE" dirty="0"/>
          </a:p>
        </p:txBody>
      </p:sp>
      <p:sp>
        <p:nvSpPr>
          <p:cNvPr id="4" name="Slaidinumbri kohatäide 3"/>
          <p:cNvSpPr>
            <a:spLocks noGrp="1"/>
          </p:cNvSpPr>
          <p:nvPr>
            <p:ph type="sldNum" sz="quarter" idx="4"/>
          </p:nvPr>
        </p:nvSpPr>
        <p:spPr/>
        <p:txBody>
          <a:bodyPr/>
          <a:lstStyle/>
          <a:p>
            <a:fld id="{AA83FDEA-09B5-4ABC-98BC-DF0F986E070A}" type="slidenum">
              <a:rPr lang="et-EE" smtClean="0"/>
              <a:pPr/>
              <a:t>34</a:t>
            </a:fld>
            <a:endParaRPr lang="et-EE"/>
          </a:p>
        </p:txBody>
      </p:sp>
      <p:pic>
        <p:nvPicPr>
          <p:cNvPr id="5" name="Pilt 4">
            <a:extLst>
              <a:ext uri="{FF2B5EF4-FFF2-40B4-BE49-F238E27FC236}">
                <a16:creationId xmlns:a16="http://schemas.microsoft.com/office/drawing/2014/main" id="{B11D2EAC-3918-435B-BEB0-131DC8306C16}"/>
              </a:ext>
            </a:extLst>
          </p:cNvPr>
          <p:cNvPicPr>
            <a:picLocks noChangeAspect="1"/>
          </p:cNvPicPr>
          <p:nvPr/>
        </p:nvPicPr>
        <p:blipFill>
          <a:blip r:embed="rId2"/>
          <a:stretch>
            <a:fillRect/>
          </a:stretch>
        </p:blipFill>
        <p:spPr>
          <a:xfrm>
            <a:off x="7524328" y="302743"/>
            <a:ext cx="1432684" cy="804742"/>
          </a:xfrm>
          <a:prstGeom prst="rect">
            <a:avLst/>
          </a:prstGeom>
        </p:spPr>
      </p:pic>
    </p:spTree>
    <p:extLst>
      <p:ext uri="{BB962C8B-B14F-4D97-AF65-F5344CB8AC3E}">
        <p14:creationId xmlns:p14="http://schemas.microsoft.com/office/powerpoint/2010/main" val="324172655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28864"/>
            <a:ext cx="8579296" cy="952500"/>
          </a:xfrm>
        </p:spPr>
        <p:txBody>
          <a:bodyPr>
            <a:normAutofit fontScale="90000"/>
          </a:bodyPr>
          <a:lstStyle/>
          <a:p>
            <a:r>
              <a:rPr lang="et-EE" dirty="0"/>
              <a:t>Tagasiside spetsiifilisus (tasemekirjeldused)</a:t>
            </a:r>
          </a:p>
        </p:txBody>
      </p:sp>
      <p:sp>
        <p:nvSpPr>
          <p:cNvPr id="3" name="Sisu kohatäide 2"/>
          <p:cNvSpPr>
            <a:spLocks noGrp="1"/>
          </p:cNvSpPr>
          <p:nvPr>
            <p:ph idx="1"/>
          </p:nvPr>
        </p:nvSpPr>
        <p:spPr>
          <a:xfrm>
            <a:off x="457200" y="1333501"/>
            <a:ext cx="8229600" cy="4267729"/>
          </a:xfrm>
        </p:spPr>
        <p:txBody>
          <a:bodyPr>
            <a:normAutofit fontScale="85000" lnSpcReduction="20000"/>
          </a:bodyPr>
          <a:lstStyle/>
          <a:p>
            <a:r>
              <a:rPr lang="et-EE" dirty="0"/>
              <a:t>Kui anda komödiandile tagasiside, et </a:t>
            </a:r>
            <a:r>
              <a:rPr lang="et-EE" b="1" dirty="0"/>
              <a:t>„ole naljakam“, </a:t>
            </a:r>
            <a:r>
              <a:rPr lang="et-EE" dirty="0"/>
              <a:t>siis on sellest vähe kasu</a:t>
            </a:r>
          </a:p>
          <a:p>
            <a:r>
              <a:rPr lang="et-EE" dirty="0"/>
              <a:t>Tihti on õpetajate tagasiside küll õige, kuid </a:t>
            </a:r>
            <a:r>
              <a:rPr lang="et-EE" b="1" dirty="0"/>
              <a:t>õpilased ei oska sellega midagi peale hakata </a:t>
            </a:r>
            <a:r>
              <a:rPr lang="et-EE" dirty="0"/>
              <a:t>(1/3 kahjulikust tagasisidest)</a:t>
            </a:r>
          </a:p>
          <a:p>
            <a:r>
              <a:rPr lang="et-EE" dirty="0"/>
              <a:t>Nendes puudub konkreetsus, nad ei käsitle, mis põhjustas konkreetset saavutust. </a:t>
            </a:r>
          </a:p>
          <a:p>
            <a:r>
              <a:rPr lang="et-EE" dirty="0"/>
              <a:t>Need võivad olla </a:t>
            </a:r>
            <a:r>
              <a:rPr lang="et-EE" b="1" dirty="0"/>
              <a:t>head kogu töö hindamiseks</a:t>
            </a:r>
            <a:r>
              <a:rPr lang="et-EE" dirty="0"/>
              <a:t>, mitte selle üksikute komponentide hindamiseks. </a:t>
            </a:r>
          </a:p>
          <a:p>
            <a:r>
              <a:rPr lang="et-EE" dirty="0"/>
              <a:t>Kui tunni lõpus vastavad kõik õpilased küsimustele õigesti, ei järeldu sellest, et sellega ei peaks enam tegelema. </a:t>
            </a:r>
          </a:p>
          <a:p>
            <a:r>
              <a:rPr lang="et-EE" dirty="0"/>
              <a:t>Samas on hinnangud halb alus ka kokkuvõtvale hindamisele (kognitiivse nihke ja stereotüüpide tõttu). </a:t>
            </a:r>
          </a:p>
          <a:p>
            <a:r>
              <a:rPr lang="et-EE" b="1" dirty="0" err="1"/>
              <a:t>Alison</a:t>
            </a:r>
            <a:r>
              <a:rPr lang="et-EE" b="1" dirty="0"/>
              <a:t> </a:t>
            </a:r>
            <a:r>
              <a:rPr lang="et-EE" b="1" dirty="0" err="1"/>
              <a:t>Wolf</a:t>
            </a:r>
            <a:r>
              <a:rPr lang="et-EE" b="1" dirty="0"/>
              <a:t> </a:t>
            </a:r>
            <a:r>
              <a:rPr lang="et-EE" dirty="0" err="1"/>
              <a:t>Kings</a:t>
            </a:r>
            <a:r>
              <a:rPr lang="et-EE" dirty="0"/>
              <a:t> </a:t>
            </a:r>
            <a:r>
              <a:rPr lang="et-EE" dirty="0" err="1"/>
              <a:t>College</a:t>
            </a:r>
            <a:r>
              <a:rPr lang="et-EE" dirty="0"/>
              <a:t> Londonist väidab, et tasemekirjeldusi pole põhimõtteliselt võimalik nii kirja panna, et need oleksid hindamisel üheselt tõlgendatavad. Pigem kasutada iga osa lõpus spetsiifilisi ülesandeid. Paarikaupa hindamise meetod.</a:t>
            </a:r>
          </a:p>
        </p:txBody>
      </p:sp>
      <p:sp>
        <p:nvSpPr>
          <p:cNvPr id="4" name="Slaidinumbri kohatäide 3"/>
          <p:cNvSpPr>
            <a:spLocks noGrp="1"/>
          </p:cNvSpPr>
          <p:nvPr>
            <p:ph type="sldNum" sz="quarter" idx="4"/>
          </p:nvPr>
        </p:nvSpPr>
        <p:spPr/>
        <p:txBody>
          <a:bodyPr/>
          <a:lstStyle/>
          <a:p>
            <a:fld id="{AA83FDEA-09B5-4ABC-98BC-DF0F986E070A}" type="slidenum">
              <a:rPr lang="et-EE" smtClean="0"/>
              <a:pPr/>
              <a:t>35</a:t>
            </a:fld>
            <a:endParaRPr lang="et-EE"/>
          </a:p>
        </p:txBody>
      </p:sp>
    </p:spTree>
    <p:extLst>
      <p:ext uri="{BB962C8B-B14F-4D97-AF65-F5344CB8AC3E}">
        <p14:creationId xmlns:p14="http://schemas.microsoft.com/office/powerpoint/2010/main" val="318239973"/>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ldi kohatäide 11">
            <a:extLst>
              <a:ext uri="{FF2B5EF4-FFF2-40B4-BE49-F238E27FC236}">
                <a16:creationId xmlns:a16="http://schemas.microsoft.com/office/drawing/2014/main" id="{DEC4CAA0-717D-493A-A2B5-38D4658237E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572" r="3572"/>
          <a:stretch>
            <a:fillRect/>
          </a:stretch>
        </p:blipFill>
        <p:spPr>
          <a:xfrm>
            <a:off x="179388" y="180975"/>
            <a:ext cx="3325812" cy="5353050"/>
          </a:xfrm>
        </p:spPr>
      </p:pic>
      <p:sp>
        <p:nvSpPr>
          <p:cNvPr id="3" name="Pealkiri 2">
            <a:extLst>
              <a:ext uri="{FF2B5EF4-FFF2-40B4-BE49-F238E27FC236}">
                <a16:creationId xmlns:a16="http://schemas.microsoft.com/office/drawing/2014/main" id="{B863FB57-D3DD-4431-A64D-107149F3CE41}"/>
              </a:ext>
            </a:extLst>
          </p:cNvPr>
          <p:cNvSpPr>
            <a:spLocks noGrp="1"/>
          </p:cNvSpPr>
          <p:nvPr>
            <p:ph type="title"/>
          </p:nvPr>
        </p:nvSpPr>
        <p:spPr>
          <a:xfrm>
            <a:off x="3769692" y="233363"/>
            <a:ext cx="5194920" cy="952500"/>
          </a:xfrm>
        </p:spPr>
        <p:txBody>
          <a:bodyPr/>
          <a:lstStyle/>
          <a:p>
            <a:r>
              <a:rPr lang="et-EE" dirty="0"/>
              <a:t>Barbara </a:t>
            </a:r>
            <a:r>
              <a:rPr lang="et-EE" dirty="0" err="1"/>
              <a:t>Oakley</a:t>
            </a:r>
            <a:endParaRPr lang="et-EE" dirty="0"/>
          </a:p>
        </p:txBody>
      </p:sp>
      <p:sp>
        <p:nvSpPr>
          <p:cNvPr id="5" name="Slaidinumbri kohatäide 4">
            <a:extLst>
              <a:ext uri="{FF2B5EF4-FFF2-40B4-BE49-F238E27FC236}">
                <a16:creationId xmlns:a16="http://schemas.microsoft.com/office/drawing/2014/main" id="{6911A6CF-C6B2-44BB-A2D6-6336D14FCB35}"/>
              </a:ext>
            </a:extLst>
          </p:cNvPr>
          <p:cNvSpPr>
            <a:spLocks noGrp="1"/>
          </p:cNvSpPr>
          <p:nvPr>
            <p:ph type="sldNum" sz="quarter" idx="4"/>
          </p:nvPr>
        </p:nvSpPr>
        <p:spPr/>
        <p:txBody>
          <a:bodyPr/>
          <a:lstStyle/>
          <a:p>
            <a:fld id="{AA83FDEA-09B5-4ABC-98BC-DF0F986E070A}" type="slidenum">
              <a:rPr lang="et-EE" smtClean="0"/>
              <a:pPr/>
              <a:t>36</a:t>
            </a:fld>
            <a:endParaRPr lang="et-EE"/>
          </a:p>
        </p:txBody>
      </p:sp>
      <p:sp>
        <p:nvSpPr>
          <p:cNvPr id="14" name="Sisu kohatäide 13">
            <a:extLst>
              <a:ext uri="{FF2B5EF4-FFF2-40B4-BE49-F238E27FC236}">
                <a16:creationId xmlns:a16="http://schemas.microsoft.com/office/drawing/2014/main" id="{A7D92204-CAC5-42D4-A10A-899012BE79A8}"/>
              </a:ext>
            </a:extLst>
          </p:cNvPr>
          <p:cNvSpPr>
            <a:spLocks noGrp="1"/>
          </p:cNvSpPr>
          <p:nvPr>
            <p:ph idx="1"/>
          </p:nvPr>
        </p:nvSpPr>
        <p:spPr>
          <a:xfrm>
            <a:off x="3769692" y="1273323"/>
            <a:ext cx="4834756" cy="4260701"/>
          </a:xfrm>
        </p:spPr>
        <p:txBody>
          <a:bodyPr>
            <a:normAutofit fontScale="85000" lnSpcReduction="20000"/>
          </a:bodyPr>
          <a:lstStyle/>
          <a:p>
            <a:r>
              <a:rPr lang="et-EE" dirty="0"/>
              <a:t>aitab ka neid, kes ei tunne ennast olevat matemaatikas andekad</a:t>
            </a:r>
          </a:p>
          <a:p>
            <a:r>
              <a:rPr lang="et-EE" dirty="0"/>
              <a:t>väga populaarse </a:t>
            </a:r>
            <a:r>
              <a:rPr lang="et-EE" dirty="0">
                <a:highlight>
                  <a:srgbClr val="FFFF00"/>
                </a:highlight>
              </a:rPr>
              <a:t>õppima õppimise </a:t>
            </a:r>
            <a:r>
              <a:rPr lang="et-EE" dirty="0" err="1"/>
              <a:t>MOOCi</a:t>
            </a:r>
            <a:r>
              <a:rPr lang="et-EE" dirty="0"/>
              <a:t> autor, mõeldud üliõpilastele</a:t>
            </a:r>
          </a:p>
          <a:p>
            <a:r>
              <a:rPr lang="et-EE" dirty="0">
                <a:highlight>
                  <a:srgbClr val="FFFF00"/>
                </a:highlight>
              </a:rPr>
              <a:t>fokuseeritud</a:t>
            </a:r>
            <a:r>
              <a:rPr lang="et-EE" dirty="0"/>
              <a:t> ja </a:t>
            </a:r>
            <a:r>
              <a:rPr lang="et-EE" dirty="0">
                <a:highlight>
                  <a:srgbClr val="FFFF00"/>
                </a:highlight>
              </a:rPr>
              <a:t>difuusne mõtlemine </a:t>
            </a:r>
            <a:r>
              <a:rPr lang="et-EE" dirty="0"/>
              <a:t>vaheldumisi, näiteks 15+5 minutit, POMIDORO meetod</a:t>
            </a:r>
          </a:p>
          <a:p>
            <a:r>
              <a:rPr lang="et-EE" dirty="0">
                <a:highlight>
                  <a:srgbClr val="FFFF00"/>
                </a:highlight>
              </a:rPr>
              <a:t>ajas hajutatud kordamine</a:t>
            </a:r>
            <a:r>
              <a:rPr lang="et-EE" dirty="0"/>
              <a:t>, „et segu kivide vahel kuivaks“</a:t>
            </a:r>
          </a:p>
          <a:p>
            <a:r>
              <a:rPr lang="et-EE" dirty="0">
                <a:highlight>
                  <a:srgbClr val="FFFF00"/>
                </a:highlight>
              </a:rPr>
              <a:t>meenutada püüdmine </a:t>
            </a:r>
            <a:r>
              <a:rPr lang="et-EE" dirty="0"/>
              <a:t>on kasulikum kui </a:t>
            </a:r>
            <a:r>
              <a:rPr lang="et-EE" dirty="0" err="1"/>
              <a:t>ülelugemine</a:t>
            </a:r>
            <a:endParaRPr lang="et-EE" dirty="0"/>
          </a:p>
          <a:p>
            <a:r>
              <a:rPr lang="et-EE" dirty="0">
                <a:highlight>
                  <a:srgbClr val="FFFF00"/>
                </a:highlight>
              </a:rPr>
              <a:t>pühendada aega nii palju kui kulub</a:t>
            </a:r>
            <a:r>
              <a:rPr lang="et-EE" dirty="0"/>
              <a:t>, mitte planeerida eesmärke (protsess, mitte tulem)</a:t>
            </a:r>
          </a:p>
          <a:p>
            <a:r>
              <a:rPr lang="et-EE" dirty="0"/>
              <a:t>segajate ja </a:t>
            </a:r>
            <a:r>
              <a:rPr lang="et-EE" dirty="0">
                <a:highlight>
                  <a:srgbClr val="FFFF00"/>
                </a:highlight>
              </a:rPr>
              <a:t>rööprähklemise vältimine</a:t>
            </a:r>
          </a:p>
        </p:txBody>
      </p:sp>
      <p:pic>
        <p:nvPicPr>
          <p:cNvPr id="4" name="Pilt 3">
            <a:extLst>
              <a:ext uri="{FF2B5EF4-FFF2-40B4-BE49-F238E27FC236}">
                <a16:creationId xmlns:a16="http://schemas.microsoft.com/office/drawing/2014/main" id="{F27048FE-83C7-4578-95CB-7BCE6A23A865}"/>
              </a:ext>
            </a:extLst>
          </p:cNvPr>
          <p:cNvPicPr>
            <a:picLocks noChangeAspect="1"/>
          </p:cNvPicPr>
          <p:nvPr/>
        </p:nvPicPr>
        <p:blipFill>
          <a:blip r:embed="rId3"/>
          <a:stretch>
            <a:fillRect/>
          </a:stretch>
        </p:blipFill>
        <p:spPr>
          <a:xfrm>
            <a:off x="7236296" y="424852"/>
            <a:ext cx="1432684" cy="804742"/>
          </a:xfrm>
          <a:prstGeom prst="rect">
            <a:avLst/>
          </a:prstGeom>
        </p:spPr>
      </p:pic>
    </p:spTree>
    <p:extLst>
      <p:ext uri="{BB962C8B-B14F-4D97-AF65-F5344CB8AC3E}">
        <p14:creationId xmlns:p14="http://schemas.microsoft.com/office/powerpoint/2010/main" val="319891640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657B4B0-D332-46C7-8C41-0A357233934D}"/>
              </a:ext>
            </a:extLst>
          </p:cNvPr>
          <p:cNvSpPr>
            <a:spLocks noGrp="1"/>
          </p:cNvSpPr>
          <p:nvPr>
            <p:ph type="title"/>
          </p:nvPr>
        </p:nvSpPr>
        <p:spPr>
          <a:xfrm>
            <a:off x="457200" y="39654"/>
            <a:ext cx="8229600" cy="952500"/>
          </a:xfrm>
        </p:spPr>
        <p:txBody>
          <a:bodyPr>
            <a:normAutofit/>
          </a:bodyPr>
          <a:lstStyle/>
          <a:p>
            <a:r>
              <a:rPr lang="et-EE" sz="2800" dirty="0"/>
              <a:t>Neljas </a:t>
            </a:r>
            <a:r>
              <a:rPr lang="ru-RU" sz="2800" dirty="0"/>
              <a:t>я</a:t>
            </a:r>
            <a:r>
              <a:rPr lang="et-EE" sz="2800" dirty="0"/>
              <a:t>evolutsioon</a:t>
            </a:r>
            <a:r>
              <a:rPr lang="ru-RU" sz="2800" dirty="0"/>
              <a:t> </a:t>
            </a:r>
            <a:r>
              <a:rPr lang="et-EE" sz="2800" dirty="0"/>
              <a:t>hariduses ja kunstlik intellekt</a:t>
            </a:r>
          </a:p>
        </p:txBody>
      </p:sp>
      <p:sp>
        <p:nvSpPr>
          <p:cNvPr id="3" name="Sisu kohatäide 2">
            <a:extLst>
              <a:ext uri="{FF2B5EF4-FFF2-40B4-BE49-F238E27FC236}">
                <a16:creationId xmlns:a16="http://schemas.microsoft.com/office/drawing/2014/main" id="{8F5F9AD1-B0B5-459D-AC95-A5E21EECB139}"/>
              </a:ext>
            </a:extLst>
          </p:cNvPr>
          <p:cNvSpPr>
            <a:spLocks noGrp="1"/>
          </p:cNvSpPr>
          <p:nvPr>
            <p:ph idx="1"/>
          </p:nvPr>
        </p:nvSpPr>
        <p:spPr>
          <a:xfrm>
            <a:off x="251519" y="1004360"/>
            <a:ext cx="5544617" cy="4710639"/>
          </a:xfrm>
        </p:spPr>
        <p:txBody>
          <a:bodyPr>
            <a:normAutofit/>
          </a:bodyPr>
          <a:lstStyle/>
          <a:p>
            <a:r>
              <a:rPr lang="et-EE" dirty="0"/>
              <a:t>Kas </a:t>
            </a:r>
            <a:r>
              <a:rPr lang="et-EE" dirty="0" err="1"/>
              <a:t>Gardneri</a:t>
            </a:r>
            <a:r>
              <a:rPr lang="et-EE" dirty="0"/>
              <a:t> </a:t>
            </a:r>
            <a:r>
              <a:rPr lang="et-EE" dirty="0" err="1"/>
              <a:t>multiintelligentsus</a:t>
            </a:r>
            <a:r>
              <a:rPr lang="et-EE" dirty="0"/>
              <a:t> või Ericssoni pühendumine ja kunstlik intellekt</a:t>
            </a:r>
          </a:p>
          <a:p>
            <a:r>
              <a:rPr lang="et-EE" dirty="0"/>
              <a:t>tunnistab hiljem </a:t>
            </a:r>
            <a:r>
              <a:rPr lang="et-EE" dirty="0" err="1"/>
              <a:t>TES’is</a:t>
            </a:r>
            <a:r>
              <a:rPr lang="et-EE" dirty="0"/>
              <a:t>, et </a:t>
            </a:r>
            <a:r>
              <a:rPr lang="et-EE" dirty="0">
                <a:highlight>
                  <a:srgbClr val="FFFF00"/>
                </a:highlight>
              </a:rPr>
              <a:t>Angela Lee </a:t>
            </a:r>
            <a:r>
              <a:rPr lang="et-EE" dirty="0" err="1">
                <a:highlight>
                  <a:srgbClr val="FFFF00"/>
                </a:highlight>
              </a:rPr>
              <a:t>Duckworthil</a:t>
            </a:r>
            <a:r>
              <a:rPr lang="et-EE" dirty="0">
                <a:highlight>
                  <a:srgbClr val="FFFF00"/>
                </a:highlight>
              </a:rPr>
              <a:t> </a:t>
            </a:r>
            <a:r>
              <a:rPr lang="et-EE" dirty="0"/>
              <a:t>võib õigus olla, kes räägib visaduse (püsivuse ja kirglikkuse) olulisusest – </a:t>
            </a:r>
            <a:r>
              <a:rPr lang="et-EE" b="1" dirty="0"/>
              <a:t>tahte tugevusest</a:t>
            </a:r>
            <a:r>
              <a:rPr lang="et-EE" dirty="0"/>
              <a:t>, </a:t>
            </a:r>
          </a:p>
          <a:p>
            <a:r>
              <a:rPr lang="et-EE" dirty="0"/>
              <a:t>empaatia, kaastunne, kena olek, suuremeelsus, tänutunne – </a:t>
            </a:r>
            <a:r>
              <a:rPr lang="et-EE" b="1" dirty="0"/>
              <a:t>südame tugevus </a:t>
            </a:r>
            <a:r>
              <a:rPr lang="et-EE" dirty="0"/>
              <a:t>(M. </a:t>
            </a:r>
            <a:r>
              <a:rPr lang="et-EE" dirty="0" err="1"/>
              <a:t>Seligman</a:t>
            </a:r>
            <a:r>
              <a:rPr lang="et-EE" dirty="0"/>
              <a:t>)</a:t>
            </a:r>
          </a:p>
          <a:p>
            <a:r>
              <a:rPr lang="et-EE" dirty="0"/>
              <a:t>uudishimu, loomingulisus, intellektuaalne alandlikkus – </a:t>
            </a:r>
            <a:r>
              <a:rPr lang="et-EE" b="1" dirty="0"/>
              <a:t>mõistuse tugevus</a:t>
            </a:r>
          </a:p>
          <a:p>
            <a:pPr lvl="1"/>
            <a:endParaRPr lang="et-EE" dirty="0"/>
          </a:p>
        </p:txBody>
      </p:sp>
      <p:sp>
        <p:nvSpPr>
          <p:cNvPr id="4" name="Slaidinumbri kohatäide 3">
            <a:extLst>
              <a:ext uri="{FF2B5EF4-FFF2-40B4-BE49-F238E27FC236}">
                <a16:creationId xmlns:a16="http://schemas.microsoft.com/office/drawing/2014/main" id="{2F6E0A7D-D2BF-485A-8510-495B985A603D}"/>
              </a:ext>
            </a:extLst>
          </p:cNvPr>
          <p:cNvSpPr>
            <a:spLocks noGrp="1"/>
          </p:cNvSpPr>
          <p:nvPr>
            <p:ph type="sldNum" sz="quarter" idx="4"/>
          </p:nvPr>
        </p:nvSpPr>
        <p:spPr/>
        <p:txBody>
          <a:bodyPr/>
          <a:lstStyle/>
          <a:p>
            <a:fld id="{AA83FDEA-09B5-4ABC-98BC-DF0F986E070A}" type="slidenum">
              <a:rPr lang="et-EE" smtClean="0"/>
              <a:pPr/>
              <a:t>37</a:t>
            </a:fld>
            <a:endParaRPr lang="et-EE"/>
          </a:p>
        </p:txBody>
      </p:sp>
      <p:pic>
        <p:nvPicPr>
          <p:cNvPr id="7" name="Pilt 6">
            <a:extLst>
              <a:ext uri="{FF2B5EF4-FFF2-40B4-BE49-F238E27FC236}">
                <a16:creationId xmlns:a16="http://schemas.microsoft.com/office/drawing/2014/main" id="{90F7A272-C871-44F8-A00D-EDD1DBB5E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827" y="1013116"/>
            <a:ext cx="2490275" cy="3984440"/>
          </a:xfrm>
          <a:prstGeom prst="rect">
            <a:avLst/>
          </a:prstGeom>
        </p:spPr>
      </p:pic>
      <p:pic>
        <p:nvPicPr>
          <p:cNvPr id="8" name="Pilt 7">
            <a:extLst>
              <a:ext uri="{FF2B5EF4-FFF2-40B4-BE49-F238E27FC236}">
                <a16:creationId xmlns:a16="http://schemas.microsoft.com/office/drawing/2014/main" id="{CA71AE56-C517-4447-B890-7E03999A7724}"/>
              </a:ext>
            </a:extLst>
          </p:cNvPr>
          <p:cNvPicPr>
            <a:picLocks noChangeAspect="1"/>
          </p:cNvPicPr>
          <p:nvPr/>
        </p:nvPicPr>
        <p:blipFill>
          <a:blip r:embed="rId3"/>
          <a:stretch>
            <a:fillRect/>
          </a:stretch>
        </p:blipFill>
        <p:spPr>
          <a:xfrm>
            <a:off x="7744205" y="3577580"/>
            <a:ext cx="1399795" cy="804742"/>
          </a:xfrm>
          <a:prstGeom prst="rect">
            <a:avLst/>
          </a:prstGeom>
        </p:spPr>
      </p:pic>
    </p:spTree>
    <p:extLst>
      <p:ext uri="{BB962C8B-B14F-4D97-AF65-F5344CB8AC3E}">
        <p14:creationId xmlns:p14="http://schemas.microsoft.com/office/powerpoint/2010/main" val="2990630866"/>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789C6B8-E5A2-416A-9038-274C42BC1363}"/>
              </a:ext>
            </a:extLst>
          </p:cNvPr>
          <p:cNvSpPr>
            <a:spLocks noGrp="1"/>
          </p:cNvSpPr>
          <p:nvPr>
            <p:ph type="title"/>
          </p:nvPr>
        </p:nvSpPr>
        <p:spPr/>
        <p:txBody>
          <a:bodyPr/>
          <a:lstStyle/>
          <a:p>
            <a:r>
              <a:rPr lang="et-EE" dirty="0"/>
              <a:t>Paradigmade muutus</a:t>
            </a:r>
          </a:p>
        </p:txBody>
      </p:sp>
      <p:sp>
        <p:nvSpPr>
          <p:cNvPr id="3" name="Sisu kohatäide 2">
            <a:extLst>
              <a:ext uri="{FF2B5EF4-FFF2-40B4-BE49-F238E27FC236}">
                <a16:creationId xmlns:a16="http://schemas.microsoft.com/office/drawing/2014/main" id="{6BC04020-F64F-43BB-83C7-1FA8EB02C7D0}"/>
              </a:ext>
            </a:extLst>
          </p:cNvPr>
          <p:cNvSpPr>
            <a:spLocks noGrp="1"/>
          </p:cNvSpPr>
          <p:nvPr>
            <p:ph idx="1"/>
          </p:nvPr>
        </p:nvSpPr>
        <p:spPr>
          <a:xfrm>
            <a:off x="457200" y="1333502"/>
            <a:ext cx="8229600" cy="3963458"/>
          </a:xfrm>
        </p:spPr>
        <p:txBody>
          <a:bodyPr>
            <a:normAutofit fontScale="92500" lnSpcReduction="20000"/>
          </a:bodyPr>
          <a:lstStyle/>
          <a:p>
            <a:r>
              <a:rPr lang="et-EE" dirty="0"/>
              <a:t>I maailmasõja ajal tekkis vajadus </a:t>
            </a:r>
            <a:r>
              <a:rPr lang="et-EE" dirty="0">
                <a:highlight>
                  <a:srgbClr val="FFFF00"/>
                </a:highlight>
              </a:rPr>
              <a:t>IQ indeksi </a:t>
            </a:r>
            <a:r>
              <a:rPr lang="et-EE" dirty="0"/>
              <a:t>kasutamiseks</a:t>
            </a:r>
          </a:p>
          <a:p>
            <a:r>
              <a:rPr lang="et-EE" dirty="0"/>
              <a:t>protestina sellele </a:t>
            </a:r>
            <a:r>
              <a:rPr lang="et-EE" dirty="0" err="1">
                <a:highlight>
                  <a:srgbClr val="FFFF00"/>
                </a:highlight>
              </a:rPr>
              <a:t>Gardneri</a:t>
            </a:r>
            <a:r>
              <a:rPr lang="et-EE" dirty="0">
                <a:highlight>
                  <a:srgbClr val="FFFF00"/>
                </a:highlight>
              </a:rPr>
              <a:t> </a:t>
            </a:r>
            <a:r>
              <a:rPr lang="et-EE" dirty="0" err="1">
                <a:highlight>
                  <a:srgbClr val="FFFF00"/>
                </a:highlight>
              </a:rPr>
              <a:t>multiintelligentsuse</a:t>
            </a:r>
            <a:r>
              <a:rPr lang="et-EE" dirty="0">
                <a:highlight>
                  <a:srgbClr val="FFFF00"/>
                </a:highlight>
              </a:rPr>
              <a:t> </a:t>
            </a:r>
            <a:r>
              <a:rPr lang="et-EE" dirty="0"/>
              <a:t>teooria, EQ, SQ, </a:t>
            </a:r>
            <a:r>
              <a:rPr lang="et-EE" dirty="0" err="1"/>
              <a:t>spiritual</a:t>
            </a:r>
            <a:r>
              <a:rPr lang="et-EE" dirty="0"/>
              <a:t> Q, … mitmekülgselt arenenud inimene</a:t>
            </a:r>
          </a:p>
          <a:p>
            <a:r>
              <a:rPr lang="et-EE" dirty="0"/>
              <a:t>protestina sellele ja </a:t>
            </a:r>
            <a:r>
              <a:rPr lang="et-EE"/>
              <a:t>enesehinnangu ületähtsustamisele </a:t>
            </a:r>
            <a:r>
              <a:rPr lang="et-EE" dirty="0" err="1"/>
              <a:t>Carol</a:t>
            </a:r>
            <a:r>
              <a:rPr lang="et-EE" dirty="0"/>
              <a:t> </a:t>
            </a:r>
            <a:r>
              <a:rPr lang="et-EE" dirty="0" err="1"/>
              <a:t>Dwecki</a:t>
            </a:r>
            <a:r>
              <a:rPr lang="et-EE" dirty="0"/>
              <a:t> </a:t>
            </a:r>
            <a:r>
              <a:rPr lang="et-EE" dirty="0">
                <a:highlight>
                  <a:srgbClr val="FFFF00"/>
                </a:highlight>
              </a:rPr>
              <a:t>juurdekasvuuskumus</a:t>
            </a:r>
            <a:r>
              <a:rPr lang="et-EE" dirty="0"/>
              <a:t>. Mitte palju igasuguseid intelligentsusi vaid õppimise ajal juurdekasv konkreetses võimekuses, mida läheb kõige rohkem vaja</a:t>
            </a:r>
          </a:p>
          <a:p>
            <a:r>
              <a:rPr lang="et-EE" dirty="0"/>
              <a:t>ka Anders Ericssoni järgi meistrid ei ole universaalid, mingist hetkest </a:t>
            </a:r>
            <a:r>
              <a:rPr lang="et-EE" dirty="0">
                <a:highlight>
                  <a:srgbClr val="FFFF00"/>
                </a:highlight>
              </a:rPr>
              <a:t>spetsialiseerunud väga kitsalt</a:t>
            </a:r>
          </a:p>
          <a:p>
            <a:r>
              <a:rPr lang="et-EE" dirty="0"/>
              <a:t>Angela Lee </a:t>
            </a:r>
            <a:r>
              <a:rPr lang="et-EE" dirty="0" err="1"/>
              <a:t>Duckworth</a:t>
            </a:r>
            <a:r>
              <a:rPr lang="et-EE" dirty="0"/>
              <a:t> – üldpädevustest kõige tähtsamad </a:t>
            </a:r>
            <a:r>
              <a:rPr lang="et-EE" dirty="0">
                <a:highlight>
                  <a:srgbClr val="FFFF00"/>
                </a:highlight>
              </a:rPr>
              <a:t>visadus ja enesekontroll</a:t>
            </a:r>
            <a:r>
              <a:rPr lang="et-EE" dirty="0"/>
              <a:t> pika aja eesmärkide saavutamiseks</a:t>
            </a:r>
          </a:p>
          <a:p>
            <a:r>
              <a:rPr lang="et-EE" dirty="0"/>
              <a:t>Martin </a:t>
            </a:r>
            <a:r>
              <a:rPr lang="et-EE" dirty="0" err="1"/>
              <a:t>Seligman</a:t>
            </a:r>
            <a:r>
              <a:rPr lang="et-EE" dirty="0"/>
              <a:t> – </a:t>
            </a:r>
            <a:r>
              <a:rPr lang="et-EE" dirty="0">
                <a:highlight>
                  <a:srgbClr val="FFFF00"/>
                </a:highlight>
              </a:rPr>
              <a:t>optimism</a:t>
            </a:r>
            <a:r>
              <a:rPr lang="et-EE" dirty="0"/>
              <a:t> on õpitav ja õnnelikud inimesed jõuavad kaugemale</a:t>
            </a:r>
          </a:p>
          <a:p>
            <a:r>
              <a:rPr lang="et-EE" dirty="0"/>
              <a:t>mis osas iseloomu saab õppida või modelleerida ja </a:t>
            </a:r>
            <a:r>
              <a:rPr lang="et-EE" dirty="0">
                <a:highlight>
                  <a:srgbClr val="FFFF00"/>
                </a:highlight>
              </a:rPr>
              <a:t>mis osas mitte</a:t>
            </a:r>
          </a:p>
          <a:p>
            <a:endParaRPr lang="et-EE" dirty="0"/>
          </a:p>
        </p:txBody>
      </p:sp>
      <p:sp>
        <p:nvSpPr>
          <p:cNvPr id="4" name="Slaidinumbri kohatäide 3">
            <a:extLst>
              <a:ext uri="{FF2B5EF4-FFF2-40B4-BE49-F238E27FC236}">
                <a16:creationId xmlns:a16="http://schemas.microsoft.com/office/drawing/2014/main" id="{39DC0418-8E36-4B7F-BBEB-5264F3B96EB3}"/>
              </a:ext>
            </a:extLst>
          </p:cNvPr>
          <p:cNvSpPr>
            <a:spLocks noGrp="1"/>
          </p:cNvSpPr>
          <p:nvPr>
            <p:ph type="sldNum" sz="quarter" idx="4"/>
          </p:nvPr>
        </p:nvSpPr>
        <p:spPr/>
        <p:txBody>
          <a:bodyPr/>
          <a:lstStyle/>
          <a:p>
            <a:fld id="{AA83FDEA-09B5-4ABC-98BC-DF0F986E070A}" type="slidenum">
              <a:rPr lang="et-EE" smtClean="0"/>
              <a:pPr/>
              <a:t>38</a:t>
            </a:fld>
            <a:endParaRPr lang="et-EE"/>
          </a:p>
        </p:txBody>
      </p:sp>
    </p:spTree>
    <p:extLst>
      <p:ext uri="{BB962C8B-B14F-4D97-AF65-F5344CB8AC3E}">
        <p14:creationId xmlns:p14="http://schemas.microsoft.com/office/powerpoint/2010/main" val="2147961531"/>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D66A90B-C701-4319-A123-9C67AB3FABBF}"/>
              </a:ext>
            </a:extLst>
          </p:cNvPr>
          <p:cNvSpPr>
            <a:spLocks noGrp="1"/>
          </p:cNvSpPr>
          <p:nvPr>
            <p:ph type="title"/>
          </p:nvPr>
        </p:nvSpPr>
        <p:spPr/>
        <p:txBody>
          <a:bodyPr>
            <a:normAutofit/>
          </a:bodyPr>
          <a:lstStyle/>
          <a:p>
            <a:r>
              <a:rPr lang="et-EE" dirty="0" err="1"/>
              <a:t>Multiintelligentsus</a:t>
            </a:r>
            <a:r>
              <a:rPr lang="et-EE" dirty="0"/>
              <a:t>, </a:t>
            </a:r>
            <a:r>
              <a:rPr lang="et-EE" dirty="0" err="1"/>
              <a:t>Howard</a:t>
            </a:r>
            <a:r>
              <a:rPr lang="et-EE" dirty="0"/>
              <a:t> </a:t>
            </a:r>
            <a:r>
              <a:rPr lang="et-EE" dirty="0" err="1"/>
              <a:t>Gardner</a:t>
            </a:r>
            <a:endParaRPr lang="et-EE" dirty="0"/>
          </a:p>
        </p:txBody>
      </p:sp>
      <p:sp>
        <p:nvSpPr>
          <p:cNvPr id="3" name="Sisu kohatäide 2">
            <a:extLst>
              <a:ext uri="{FF2B5EF4-FFF2-40B4-BE49-F238E27FC236}">
                <a16:creationId xmlns:a16="http://schemas.microsoft.com/office/drawing/2014/main" id="{B483BAE2-C7D9-44EF-BA35-64307ED551C1}"/>
              </a:ext>
            </a:extLst>
          </p:cNvPr>
          <p:cNvSpPr>
            <a:spLocks noGrp="1"/>
          </p:cNvSpPr>
          <p:nvPr>
            <p:ph idx="1"/>
          </p:nvPr>
        </p:nvSpPr>
        <p:spPr>
          <a:xfrm>
            <a:off x="457200" y="1333501"/>
            <a:ext cx="8229600" cy="4267729"/>
          </a:xfrm>
        </p:spPr>
        <p:txBody>
          <a:bodyPr>
            <a:normAutofit lnSpcReduction="10000"/>
          </a:bodyPr>
          <a:lstStyle/>
          <a:p>
            <a:r>
              <a:rPr lang="et-EE" dirty="0"/>
              <a:t>muusikalis-rütmiline</a:t>
            </a:r>
          </a:p>
          <a:p>
            <a:r>
              <a:rPr lang="et-EE" dirty="0"/>
              <a:t>visuaal-ruumiline</a:t>
            </a:r>
          </a:p>
          <a:p>
            <a:r>
              <a:rPr lang="et-EE" dirty="0"/>
              <a:t>verbaal-lingvistiline</a:t>
            </a:r>
          </a:p>
          <a:p>
            <a:r>
              <a:rPr lang="et-EE" dirty="0" err="1"/>
              <a:t>loogilis</a:t>
            </a:r>
            <a:r>
              <a:rPr lang="et-EE" dirty="0"/>
              <a:t>-matemaatiline</a:t>
            </a:r>
          </a:p>
          <a:p>
            <a:r>
              <a:rPr lang="et-EE" dirty="0" err="1"/>
              <a:t>kehalis</a:t>
            </a:r>
            <a:r>
              <a:rPr lang="et-EE" dirty="0"/>
              <a:t>-kinesteetiline</a:t>
            </a:r>
          </a:p>
          <a:p>
            <a:r>
              <a:rPr lang="et-EE" dirty="0"/>
              <a:t>interpersonaalne (</a:t>
            </a:r>
            <a:r>
              <a:rPr lang="et-EE" dirty="0" err="1"/>
              <a:t>enesetunnetamisintelligentsus</a:t>
            </a:r>
            <a:r>
              <a:rPr lang="et-EE" dirty="0"/>
              <a:t>)</a:t>
            </a:r>
          </a:p>
          <a:p>
            <a:r>
              <a:rPr lang="et-EE" dirty="0" err="1"/>
              <a:t>intrapersonaalne</a:t>
            </a:r>
            <a:r>
              <a:rPr lang="et-EE" dirty="0"/>
              <a:t> (suhtlemisintelligentsus)</a:t>
            </a:r>
          </a:p>
          <a:p>
            <a:r>
              <a:rPr lang="et-EE" dirty="0" err="1"/>
              <a:t>naturalistlik</a:t>
            </a:r>
            <a:r>
              <a:rPr lang="et-EE" dirty="0"/>
              <a:t> – tundlikkus maailma esemete ja nähtuste suhtes</a:t>
            </a:r>
          </a:p>
          <a:p>
            <a:r>
              <a:rPr lang="et-EE" dirty="0"/>
              <a:t>eksistentsiaalne</a:t>
            </a:r>
          </a:p>
          <a:p>
            <a:r>
              <a:rPr lang="et-EE" dirty="0"/>
              <a:t>moraalne</a:t>
            </a:r>
          </a:p>
          <a:p>
            <a:pPr marL="0" indent="0">
              <a:buNone/>
            </a:pPr>
            <a:r>
              <a:rPr lang="et-EE" dirty="0"/>
              <a:t>	Kas siis kõiki neid mitte õpetada?</a:t>
            </a:r>
          </a:p>
          <a:p>
            <a:pPr marL="0" indent="0">
              <a:buNone/>
            </a:pPr>
            <a:endParaRPr lang="et-EE" dirty="0"/>
          </a:p>
        </p:txBody>
      </p:sp>
      <p:sp>
        <p:nvSpPr>
          <p:cNvPr id="4" name="Slaidinumbri kohatäide 3">
            <a:extLst>
              <a:ext uri="{FF2B5EF4-FFF2-40B4-BE49-F238E27FC236}">
                <a16:creationId xmlns:a16="http://schemas.microsoft.com/office/drawing/2014/main" id="{A72B5162-B8D9-471B-9FE4-AD0671B688B4}"/>
              </a:ext>
            </a:extLst>
          </p:cNvPr>
          <p:cNvSpPr>
            <a:spLocks noGrp="1"/>
          </p:cNvSpPr>
          <p:nvPr>
            <p:ph type="sldNum" sz="quarter" idx="4"/>
          </p:nvPr>
        </p:nvSpPr>
        <p:spPr/>
        <p:txBody>
          <a:bodyPr/>
          <a:lstStyle/>
          <a:p>
            <a:fld id="{AA83FDEA-09B5-4ABC-98BC-DF0F986E070A}" type="slidenum">
              <a:rPr lang="et-EE" smtClean="0"/>
              <a:pPr/>
              <a:t>39</a:t>
            </a:fld>
            <a:endParaRPr lang="et-EE"/>
          </a:p>
        </p:txBody>
      </p:sp>
    </p:spTree>
    <p:extLst>
      <p:ext uri="{BB962C8B-B14F-4D97-AF65-F5344CB8AC3E}">
        <p14:creationId xmlns:p14="http://schemas.microsoft.com/office/powerpoint/2010/main" val="220729450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Välja kuulutatud küsimused</a:t>
            </a:r>
          </a:p>
        </p:txBody>
      </p:sp>
      <p:sp>
        <p:nvSpPr>
          <p:cNvPr id="3" name="Sisu kohatäide 2"/>
          <p:cNvSpPr>
            <a:spLocks noGrp="1"/>
          </p:cNvSpPr>
          <p:nvPr>
            <p:ph idx="1"/>
          </p:nvPr>
        </p:nvSpPr>
        <p:spPr>
          <a:xfrm>
            <a:off x="457200" y="1089393"/>
            <a:ext cx="7398208" cy="4396743"/>
          </a:xfrm>
        </p:spPr>
        <p:txBody>
          <a:bodyPr>
            <a:normAutofit fontScale="77500" lnSpcReduction="20000"/>
          </a:bodyPr>
          <a:lstStyle/>
          <a:p>
            <a:pPr marL="0" indent="0">
              <a:buNone/>
            </a:pPr>
            <a:r>
              <a:rPr lang="et-EE" dirty="0"/>
              <a:t>Arvutame lisandväärtust gümnaasiumis, mis annab põhjust mõtisklemiseks selle </a:t>
            </a:r>
            <a:r>
              <a:rPr lang="et-EE" dirty="0">
                <a:highlight>
                  <a:srgbClr val="FFFF00"/>
                </a:highlight>
              </a:rPr>
              <a:t>suurendamise</a:t>
            </a:r>
            <a:r>
              <a:rPr lang="et-EE" dirty="0"/>
              <a:t> üle. </a:t>
            </a:r>
          </a:p>
          <a:p>
            <a:pPr marL="469378" lvl="1" indent="0">
              <a:buNone/>
            </a:pPr>
            <a:r>
              <a:rPr lang="et-EE" dirty="0"/>
              <a:t>Mis meid on viimasel aastal </a:t>
            </a:r>
            <a:r>
              <a:rPr lang="et-EE" dirty="0">
                <a:highlight>
                  <a:srgbClr val="FFFF00"/>
                </a:highlight>
              </a:rPr>
              <a:t>üllatanud</a:t>
            </a:r>
            <a:r>
              <a:rPr lang="et-EE" dirty="0"/>
              <a:t>?</a:t>
            </a:r>
          </a:p>
          <a:p>
            <a:pPr marL="0" indent="0">
              <a:buNone/>
            </a:pPr>
            <a:endParaRPr lang="et-EE" dirty="0"/>
          </a:p>
          <a:p>
            <a:pPr marL="0" indent="0">
              <a:buNone/>
            </a:pPr>
            <a:r>
              <a:rPr lang="et-EE" dirty="0"/>
              <a:t>Töö ja ande (geenid) vahekorrast on rääkinud päris õigesti juba </a:t>
            </a:r>
            <a:r>
              <a:rPr lang="et-EE" dirty="0" err="1"/>
              <a:t>Panso</a:t>
            </a:r>
            <a:r>
              <a:rPr lang="et-EE" dirty="0"/>
              <a:t>, kuid samas ei vii mitte igasugune higivalamine meid </a:t>
            </a:r>
            <a:r>
              <a:rPr lang="et-EE" dirty="0">
                <a:highlight>
                  <a:srgbClr val="FFFF00"/>
                </a:highlight>
              </a:rPr>
              <a:t>meisterlikkuses</a:t>
            </a:r>
            <a:r>
              <a:rPr lang="et-EE" dirty="0"/>
              <a:t> tippu. Anders Ericssoni „Tipp“. </a:t>
            </a:r>
            <a:r>
              <a:rPr lang="et-EE" dirty="0" err="1"/>
              <a:t>Polügeneetiline</a:t>
            </a:r>
            <a:r>
              <a:rPr lang="et-EE" dirty="0"/>
              <a:t> risk EA3 (74 geenikombinatsiooni) määrab 11%-13% sellest, kui kaua me käime koolis. SES määrab Eestis 8% õpilaste teadmiste variatsioonist.</a:t>
            </a:r>
          </a:p>
          <a:p>
            <a:pPr marL="0" indent="0">
              <a:buNone/>
            </a:pPr>
            <a:r>
              <a:rPr lang="et-EE" dirty="0"/>
              <a:t> </a:t>
            </a:r>
          </a:p>
          <a:p>
            <a:pPr marL="0" indent="0">
              <a:buNone/>
            </a:pPr>
            <a:r>
              <a:rPr lang="et-EE" dirty="0">
                <a:highlight>
                  <a:srgbClr val="FFFF00"/>
                </a:highlight>
              </a:rPr>
              <a:t>Teadlik ja läbimõeldud harjutamine </a:t>
            </a:r>
            <a:r>
              <a:rPr lang="et-EE" dirty="0"/>
              <a:t>kordub mõistena paljude tänapäeva tipp-haridusuurijate väljaantud raamatutes. Vaatleme, millega nad meid üllatavad. Haritus või haridus dilemma uuesti.</a:t>
            </a:r>
          </a:p>
          <a:p>
            <a:pPr marL="0" indent="0">
              <a:buNone/>
            </a:pPr>
            <a:endParaRPr lang="et-EE" dirty="0"/>
          </a:p>
          <a:p>
            <a:pPr marL="0" indent="0">
              <a:buNone/>
            </a:pPr>
            <a:r>
              <a:rPr lang="et-EE" dirty="0">
                <a:highlight>
                  <a:srgbClr val="FFFF00"/>
                </a:highlight>
              </a:rPr>
              <a:t>Kunstliku intellekti </a:t>
            </a:r>
            <a:r>
              <a:rPr lang="et-EE" dirty="0"/>
              <a:t>tulekuga pole inimesed varsti enam kõige targemad siin Maa peal. Mis siis muutub? Anthony </a:t>
            </a:r>
            <a:r>
              <a:rPr lang="et-EE" dirty="0" err="1"/>
              <a:t>Seldoni</a:t>
            </a:r>
            <a:r>
              <a:rPr lang="et-EE" dirty="0"/>
              <a:t> järgi jaguneb siis inimkond nendeks, kes jagavad kunstlikule intellektile käsklusi ja nendeks, kes saavad käsklusi. Kuidas muutub õpetaja igapäevane töö. Vaatleme </a:t>
            </a:r>
            <a:r>
              <a:rPr lang="et-EE" dirty="0">
                <a:highlight>
                  <a:srgbClr val="FFFF00"/>
                </a:highlight>
              </a:rPr>
              <a:t>diagnostiliste ülesannete </a:t>
            </a:r>
            <a:r>
              <a:rPr lang="et-EE" dirty="0"/>
              <a:t>rolli õpetamisel.</a:t>
            </a:r>
          </a:p>
        </p:txBody>
      </p:sp>
      <p:sp>
        <p:nvSpPr>
          <p:cNvPr id="4" name="Slaidinumbri kohatäide 3"/>
          <p:cNvSpPr>
            <a:spLocks noGrp="1"/>
          </p:cNvSpPr>
          <p:nvPr>
            <p:ph type="sldNum" sz="quarter" idx="4"/>
          </p:nvPr>
        </p:nvSpPr>
        <p:spPr/>
        <p:txBody>
          <a:bodyPr/>
          <a:lstStyle/>
          <a:p>
            <a:fld id="{AA83FDEA-09B5-4ABC-98BC-DF0F986E070A}" type="slidenum">
              <a:rPr lang="et-EE" smtClean="0"/>
              <a:pPr/>
              <a:t>4</a:t>
            </a:fld>
            <a:endParaRPr lang="et-EE"/>
          </a:p>
        </p:txBody>
      </p:sp>
    </p:spTree>
    <p:extLst>
      <p:ext uri="{BB962C8B-B14F-4D97-AF65-F5344CB8AC3E}">
        <p14:creationId xmlns:p14="http://schemas.microsoft.com/office/powerpoint/2010/main" val="90036387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DEDFA54-053C-4269-987A-19453C86A089}"/>
              </a:ext>
            </a:extLst>
          </p:cNvPr>
          <p:cNvSpPr>
            <a:spLocks noGrp="1"/>
          </p:cNvSpPr>
          <p:nvPr>
            <p:ph type="title"/>
          </p:nvPr>
        </p:nvSpPr>
        <p:spPr/>
        <p:txBody>
          <a:bodyPr/>
          <a:lstStyle/>
          <a:p>
            <a:r>
              <a:rPr lang="et-EE" dirty="0"/>
              <a:t>Haritus ja haridus</a:t>
            </a:r>
          </a:p>
        </p:txBody>
      </p:sp>
      <p:sp>
        <p:nvSpPr>
          <p:cNvPr id="3" name="Sisu kohatäide 2">
            <a:extLst>
              <a:ext uri="{FF2B5EF4-FFF2-40B4-BE49-F238E27FC236}">
                <a16:creationId xmlns:a16="http://schemas.microsoft.com/office/drawing/2014/main" id="{4806CB07-407F-46E2-B9E2-3E862FD9EC67}"/>
              </a:ext>
            </a:extLst>
          </p:cNvPr>
          <p:cNvSpPr>
            <a:spLocks noGrp="1"/>
          </p:cNvSpPr>
          <p:nvPr>
            <p:ph idx="1"/>
          </p:nvPr>
        </p:nvSpPr>
        <p:spPr>
          <a:xfrm>
            <a:off x="457200" y="1409913"/>
            <a:ext cx="8229600" cy="4255899"/>
          </a:xfrm>
        </p:spPr>
        <p:txBody>
          <a:bodyPr>
            <a:normAutofit fontScale="70000" lnSpcReduction="20000"/>
          </a:bodyPr>
          <a:lstStyle/>
          <a:p>
            <a:r>
              <a:rPr lang="en-GB" dirty="0" err="1"/>
              <a:t>Hariduse</a:t>
            </a:r>
            <a:r>
              <a:rPr lang="en-GB" dirty="0"/>
              <a:t> ja </a:t>
            </a:r>
            <a:r>
              <a:rPr lang="en-GB" dirty="0" err="1"/>
              <a:t>õppimise</a:t>
            </a:r>
            <a:r>
              <a:rPr lang="en-GB" dirty="0"/>
              <a:t> </a:t>
            </a:r>
            <a:r>
              <a:rPr lang="en-GB" dirty="0" err="1"/>
              <a:t>vahe</a:t>
            </a:r>
            <a:r>
              <a:rPr lang="en-GB" dirty="0"/>
              <a:t> </a:t>
            </a:r>
            <a:r>
              <a:rPr lang="en-GB" dirty="0" err="1"/>
              <a:t>võtab</a:t>
            </a:r>
            <a:r>
              <a:rPr lang="en-GB" dirty="0"/>
              <a:t> </a:t>
            </a:r>
            <a:r>
              <a:rPr lang="en-GB" dirty="0" err="1"/>
              <a:t>Seldon</a:t>
            </a:r>
            <a:r>
              <a:rPr lang="en-GB" dirty="0"/>
              <a:t> </a:t>
            </a:r>
            <a:r>
              <a:rPr lang="en-GB" dirty="0" err="1"/>
              <a:t>kokku</a:t>
            </a:r>
            <a:r>
              <a:rPr lang="en-GB" dirty="0"/>
              <a:t>: Education is what society </a:t>
            </a:r>
            <a:r>
              <a:rPr lang="en-GB" b="1" dirty="0"/>
              <a:t>does</a:t>
            </a:r>
            <a:r>
              <a:rPr lang="en-GB" dirty="0"/>
              <a:t> </a:t>
            </a:r>
            <a:r>
              <a:rPr lang="en-GB" b="1" u="sng" dirty="0"/>
              <a:t>to</a:t>
            </a:r>
            <a:r>
              <a:rPr lang="en-GB" b="1" dirty="0"/>
              <a:t> you</a:t>
            </a:r>
            <a:r>
              <a:rPr lang="en-GB" dirty="0"/>
              <a:t>, learning is what you </a:t>
            </a:r>
            <a:r>
              <a:rPr lang="en-GB" b="1" dirty="0"/>
              <a:t>do </a:t>
            </a:r>
            <a:r>
              <a:rPr lang="en-GB" b="1" u="sng" dirty="0"/>
              <a:t>for</a:t>
            </a:r>
            <a:r>
              <a:rPr lang="en-GB" b="1" dirty="0"/>
              <a:t> yourself</a:t>
            </a:r>
            <a:r>
              <a:rPr lang="en-GB" dirty="0"/>
              <a:t>. </a:t>
            </a:r>
            <a:endParaRPr lang="et-EE" dirty="0"/>
          </a:p>
          <a:p>
            <a:endParaRPr lang="et-EE" dirty="0"/>
          </a:p>
          <a:p>
            <a:pPr marL="0" indent="0">
              <a:buNone/>
            </a:pPr>
            <a:r>
              <a:rPr lang="et-EE" dirty="0"/>
              <a:t>Kas Anders Ericssoni meisterlikkuse uuringud räägivad pigem hariduse kasuks?</a:t>
            </a:r>
          </a:p>
          <a:p>
            <a:pPr marL="0" indent="0">
              <a:buNone/>
            </a:pPr>
            <a:endParaRPr lang="et-EE" dirty="0"/>
          </a:p>
          <a:p>
            <a:pPr marL="0" indent="0">
              <a:buNone/>
            </a:pPr>
            <a:r>
              <a:rPr lang="et-EE" b="1" dirty="0"/>
              <a:t>Barbara </a:t>
            </a:r>
            <a:r>
              <a:rPr lang="et-EE" b="1" dirty="0" err="1"/>
              <a:t>Oakley</a:t>
            </a:r>
            <a:r>
              <a:rPr lang="et-EE" dirty="0"/>
              <a:t>, kes leiab, et ka elukutse vahetamine võib mõnikord tuua teisele alale väärtuslikku sealt muidu puuduvat ekspertiisi, kuid toetab üldiselt A. Ericssoni seisukohti, kuid väidab ometi, et </a:t>
            </a:r>
            <a:r>
              <a:rPr lang="et-EE" b="1" dirty="0"/>
              <a:t>liigne kitsus põhikoolis </a:t>
            </a:r>
            <a:r>
              <a:rPr lang="et-EE" dirty="0"/>
              <a:t>võib tekitada hiljem kimbatusi mingil väga kitsal alal edukaks toimetamiseks. </a:t>
            </a:r>
          </a:p>
          <a:p>
            <a:pPr marL="0" indent="0">
              <a:buNone/>
            </a:pPr>
            <a:endParaRPr lang="et-EE" dirty="0"/>
          </a:p>
          <a:p>
            <a:pPr marL="0" indent="0">
              <a:buNone/>
            </a:pPr>
            <a:r>
              <a:rPr lang="et-EE" b="1" dirty="0"/>
              <a:t>Daniel </a:t>
            </a:r>
            <a:r>
              <a:rPr lang="et-EE" b="1" dirty="0" err="1"/>
              <a:t>Willingham</a:t>
            </a:r>
            <a:r>
              <a:rPr lang="et-EE" b="1" dirty="0"/>
              <a:t> </a:t>
            </a:r>
            <a:r>
              <a:rPr lang="et-EE" dirty="0"/>
              <a:t>(„Kas eksperte võib uskuda?“) väidab, et kui muu ala inimesed tulevad haridusse, siis nende muu ala kogemuste suhtes ei ole keskkond eriti vastuvõtlik.</a:t>
            </a:r>
          </a:p>
          <a:p>
            <a:pPr marL="0" indent="0">
              <a:buNone/>
            </a:pPr>
            <a:endParaRPr lang="et-EE" dirty="0"/>
          </a:p>
          <a:p>
            <a:pPr marL="0" indent="0">
              <a:buNone/>
            </a:pPr>
            <a:r>
              <a:rPr lang="et-EE" b="1" dirty="0"/>
              <a:t>Miia Rannikmäe </a:t>
            </a:r>
            <a:r>
              <a:rPr lang="et-EE" dirty="0"/>
              <a:t>uuring õpilaste kognitiivse arengu kohta gümnaasiumis leidis, et see ei kasva. Õpetatakse palju, kuid ei minda </a:t>
            </a:r>
            <a:r>
              <a:rPr lang="et-EE" dirty="0" err="1"/>
              <a:t>sügavuti.Õpilased</a:t>
            </a:r>
            <a:r>
              <a:rPr lang="et-EE" dirty="0"/>
              <a:t> küll teavad gümnaasiumi lõpus rohkem, kuid pole targemad. </a:t>
            </a:r>
          </a:p>
          <a:p>
            <a:pPr marL="0" indent="0">
              <a:buNone/>
            </a:pPr>
            <a:endParaRPr lang="et-EE" dirty="0"/>
          </a:p>
          <a:p>
            <a:pPr marL="0" indent="0">
              <a:buNone/>
            </a:pPr>
            <a:r>
              <a:rPr lang="et-EE" b="1" dirty="0"/>
              <a:t>Lao </a:t>
            </a:r>
            <a:r>
              <a:rPr lang="et-EE" b="1" dirty="0" err="1"/>
              <a:t>Tse</a:t>
            </a:r>
            <a:r>
              <a:rPr lang="et-EE" dirty="0"/>
              <a:t>: paljuteadja pole tark.</a:t>
            </a:r>
          </a:p>
        </p:txBody>
      </p:sp>
      <p:sp>
        <p:nvSpPr>
          <p:cNvPr id="4" name="Slaidinumbri kohatäide 3">
            <a:extLst>
              <a:ext uri="{FF2B5EF4-FFF2-40B4-BE49-F238E27FC236}">
                <a16:creationId xmlns:a16="http://schemas.microsoft.com/office/drawing/2014/main" id="{727B1876-DD97-497A-99EF-34ABBCB4469D}"/>
              </a:ext>
            </a:extLst>
          </p:cNvPr>
          <p:cNvSpPr>
            <a:spLocks noGrp="1"/>
          </p:cNvSpPr>
          <p:nvPr>
            <p:ph type="sldNum" sz="quarter" idx="4"/>
          </p:nvPr>
        </p:nvSpPr>
        <p:spPr/>
        <p:txBody>
          <a:bodyPr/>
          <a:lstStyle/>
          <a:p>
            <a:fld id="{AA83FDEA-09B5-4ABC-98BC-DF0F986E070A}" type="slidenum">
              <a:rPr lang="et-EE" smtClean="0"/>
              <a:pPr/>
              <a:t>40</a:t>
            </a:fld>
            <a:endParaRPr lang="et-EE" dirty="0"/>
          </a:p>
        </p:txBody>
      </p:sp>
    </p:spTree>
    <p:extLst>
      <p:ext uri="{BB962C8B-B14F-4D97-AF65-F5344CB8AC3E}">
        <p14:creationId xmlns:p14="http://schemas.microsoft.com/office/powerpoint/2010/main" val="4226658727"/>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di kohatäide 6">
            <a:extLst>
              <a:ext uri="{FF2B5EF4-FFF2-40B4-BE49-F238E27FC236}">
                <a16:creationId xmlns:a16="http://schemas.microsoft.com/office/drawing/2014/main" id="{4E37F1CB-AC84-4AA4-93EE-77CC2274138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98" b="2598"/>
          <a:stretch>
            <a:fillRect/>
          </a:stretch>
        </p:blipFill>
        <p:spPr>
          <a:xfrm>
            <a:off x="269079" y="403113"/>
            <a:ext cx="3236121" cy="4908773"/>
          </a:xfrm>
        </p:spPr>
      </p:pic>
      <p:sp>
        <p:nvSpPr>
          <p:cNvPr id="3" name="Pealkiri 2">
            <a:extLst>
              <a:ext uri="{FF2B5EF4-FFF2-40B4-BE49-F238E27FC236}">
                <a16:creationId xmlns:a16="http://schemas.microsoft.com/office/drawing/2014/main" id="{B753C60F-7806-4D44-9064-A91FA7F82008}"/>
              </a:ext>
            </a:extLst>
          </p:cNvPr>
          <p:cNvSpPr>
            <a:spLocks noGrp="1"/>
          </p:cNvSpPr>
          <p:nvPr>
            <p:ph type="title"/>
          </p:nvPr>
        </p:nvSpPr>
        <p:spPr>
          <a:xfrm>
            <a:off x="3851920" y="337220"/>
            <a:ext cx="4533982" cy="844144"/>
          </a:xfrm>
        </p:spPr>
        <p:txBody>
          <a:bodyPr/>
          <a:lstStyle/>
          <a:p>
            <a:r>
              <a:rPr lang="et-EE" dirty="0"/>
              <a:t>Kunstlik intellekt</a:t>
            </a:r>
          </a:p>
        </p:txBody>
      </p:sp>
      <p:sp>
        <p:nvSpPr>
          <p:cNvPr id="4" name="Sisu kohatäide 3">
            <a:extLst>
              <a:ext uri="{FF2B5EF4-FFF2-40B4-BE49-F238E27FC236}">
                <a16:creationId xmlns:a16="http://schemas.microsoft.com/office/drawing/2014/main" id="{2EC420E0-7540-4EA8-88DA-FFAC887FC5E2}"/>
              </a:ext>
            </a:extLst>
          </p:cNvPr>
          <p:cNvSpPr>
            <a:spLocks noGrp="1"/>
          </p:cNvSpPr>
          <p:nvPr>
            <p:ph idx="1"/>
          </p:nvPr>
        </p:nvSpPr>
        <p:spPr>
          <a:xfrm>
            <a:off x="3851920" y="1181363"/>
            <a:ext cx="5112692" cy="4419867"/>
          </a:xfrm>
        </p:spPr>
        <p:txBody>
          <a:bodyPr>
            <a:normAutofit lnSpcReduction="10000"/>
          </a:bodyPr>
          <a:lstStyle/>
          <a:p>
            <a:r>
              <a:rPr lang="en-GB" dirty="0"/>
              <a:t>AI </a:t>
            </a:r>
            <a:r>
              <a:rPr lang="en-GB" dirty="0" err="1"/>
              <a:t>suudab</a:t>
            </a:r>
            <a:r>
              <a:rPr lang="en-GB" dirty="0"/>
              <a:t> </a:t>
            </a:r>
            <a:r>
              <a:rPr lang="en-GB" b="1" dirty="0" err="1"/>
              <a:t>tuvastada</a:t>
            </a:r>
            <a:r>
              <a:rPr lang="en-GB" b="1" dirty="0"/>
              <a:t> </a:t>
            </a:r>
            <a:r>
              <a:rPr lang="en-GB" b="1" dirty="0" err="1"/>
              <a:t>kõnet</a:t>
            </a:r>
            <a:r>
              <a:rPr lang="en-GB" dirty="0"/>
              <a:t> </a:t>
            </a:r>
            <a:r>
              <a:rPr lang="en-GB" dirty="0" err="1"/>
              <a:t>ning</a:t>
            </a:r>
            <a:r>
              <a:rPr lang="en-GB" dirty="0"/>
              <a:t> </a:t>
            </a:r>
            <a:r>
              <a:rPr lang="en-GB" b="1" dirty="0" err="1"/>
              <a:t>tuvastada</a:t>
            </a:r>
            <a:r>
              <a:rPr lang="en-GB" b="1" dirty="0"/>
              <a:t> </a:t>
            </a:r>
            <a:r>
              <a:rPr lang="en-GB" b="1" dirty="0" err="1"/>
              <a:t>nä</a:t>
            </a:r>
            <a:r>
              <a:rPr lang="et-EE" b="1" dirty="0" err="1"/>
              <a:t>oilmeid</a:t>
            </a:r>
            <a:r>
              <a:rPr lang="en-GB" dirty="0"/>
              <a:t> juba </a:t>
            </a:r>
            <a:r>
              <a:rPr lang="en-GB" dirty="0" err="1"/>
              <a:t>praegu</a:t>
            </a:r>
            <a:r>
              <a:rPr lang="en-GB" dirty="0"/>
              <a:t>. </a:t>
            </a:r>
            <a:endParaRPr lang="et-EE" dirty="0"/>
          </a:p>
          <a:p>
            <a:r>
              <a:rPr lang="en-GB" dirty="0" err="1"/>
              <a:t>Seega</a:t>
            </a:r>
            <a:r>
              <a:rPr lang="en-GB" dirty="0"/>
              <a:t> </a:t>
            </a:r>
            <a:r>
              <a:rPr lang="en-GB" dirty="0" err="1"/>
              <a:t>saab</a:t>
            </a:r>
            <a:r>
              <a:rPr lang="en-GB" dirty="0"/>
              <a:t> AI panna </a:t>
            </a:r>
            <a:r>
              <a:rPr lang="en-GB" dirty="0" err="1"/>
              <a:t>õpilasi</a:t>
            </a:r>
            <a:r>
              <a:rPr lang="en-GB" dirty="0"/>
              <a:t> </a:t>
            </a:r>
            <a:r>
              <a:rPr lang="en-GB" dirty="0" err="1"/>
              <a:t>jälgima</a:t>
            </a:r>
            <a:r>
              <a:rPr lang="en-GB" dirty="0"/>
              <a:t> ja </a:t>
            </a:r>
            <a:r>
              <a:rPr lang="en-GB" dirty="0" err="1"/>
              <a:t>analüüsima</a:t>
            </a:r>
            <a:r>
              <a:rPr lang="en-GB" dirty="0"/>
              <a:t> </a:t>
            </a:r>
            <a:r>
              <a:rPr lang="et-EE" dirty="0"/>
              <a:t>(</a:t>
            </a:r>
            <a:r>
              <a:rPr lang="et-EE" b="1" dirty="0"/>
              <a:t>õppimist dokumenteerima</a:t>
            </a:r>
            <a:r>
              <a:rPr lang="et-EE" dirty="0"/>
              <a:t>) </a:t>
            </a:r>
            <a:r>
              <a:rPr lang="en-GB" dirty="0" err="1"/>
              <a:t>ning</a:t>
            </a:r>
            <a:r>
              <a:rPr lang="en-GB" dirty="0"/>
              <a:t> </a:t>
            </a:r>
            <a:r>
              <a:rPr lang="en-GB" dirty="0" err="1"/>
              <a:t>õpetajale</a:t>
            </a:r>
            <a:r>
              <a:rPr lang="en-GB" dirty="0"/>
              <a:t> </a:t>
            </a:r>
            <a:r>
              <a:rPr lang="en-GB" dirty="0" err="1"/>
              <a:t>nõu</a:t>
            </a:r>
            <a:r>
              <a:rPr lang="en-GB" dirty="0"/>
              <a:t> </a:t>
            </a:r>
            <a:r>
              <a:rPr lang="en-GB" dirty="0" err="1"/>
              <a:t>andma</a:t>
            </a:r>
            <a:r>
              <a:rPr lang="en-GB" dirty="0"/>
              <a:t>, </a:t>
            </a:r>
            <a:r>
              <a:rPr lang="en-GB" dirty="0" err="1"/>
              <a:t>mida</a:t>
            </a:r>
            <a:r>
              <a:rPr lang="en-GB" dirty="0"/>
              <a:t> </a:t>
            </a:r>
            <a:r>
              <a:rPr lang="en-GB" dirty="0" err="1"/>
              <a:t>mingi</a:t>
            </a:r>
            <a:r>
              <a:rPr lang="en-GB" dirty="0"/>
              <a:t> </a:t>
            </a:r>
            <a:r>
              <a:rPr lang="en-GB" dirty="0" err="1"/>
              <a:t>õpilasega</a:t>
            </a:r>
            <a:r>
              <a:rPr lang="en-GB" dirty="0"/>
              <a:t> </a:t>
            </a:r>
            <a:r>
              <a:rPr lang="en-GB" dirty="0" err="1"/>
              <a:t>ette</a:t>
            </a:r>
            <a:r>
              <a:rPr lang="en-GB" dirty="0"/>
              <a:t> </a:t>
            </a:r>
            <a:r>
              <a:rPr lang="en-GB" dirty="0" err="1"/>
              <a:t>võtta</a:t>
            </a:r>
            <a:r>
              <a:rPr lang="et-EE" dirty="0"/>
              <a:t> (ehk ka õpetama)</a:t>
            </a:r>
            <a:r>
              <a:rPr lang="en-GB" dirty="0"/>
              <a:t>. </a:t>
            </a:r>
            <a:endParaRPr lang="et-EE" dirty="0"/>
          </a:p>
          <a:p>
            <a:r>
              <a:rPr lang="en-GB" dirty="0"/>
              <a:t>AI </a:t>
            </a:r>
            <a:r>
              <a:rPr lang="en-GB" dirty="0" err="1"/>
              <a:t>suuda</a:t>
            </a:r>
            <a:r>
              <a:rPr lang="et-EE" dirty="0" err="1"/>
              <a:t>ks</a:t>
            </a:r>
            <a:r>
              <a:rPr lang="en-GB" dirty="0"/>
              <a:t> </a:t>
            </a:r>
            <a:r>
              <a:rPr lang="en-GB" b="1" dirty="0" err="1"/>
              <a:t>erapooletult</a:t>
            </a:r>
            <a:r>
              <a:rPr lang="en-GB" b="1" dirty="0"/>
              <a:t> </a:t>
            </a:r>
            <a:r>
              <a:rPr lang="en-GB" b="1" dirty="0" err="1"/>
              <a:t>õpilasi</a:t>
            </a:r>
            <a:r>
              <a:rPr lang="en-GB" b="1" dirty="0"/>
              <a:t> </a:t>
            </a:r>
            <a:r>
              <a:rPr lang="en-GB" b="1" dirty="0" err="1"/>
              <a:t>hinnata</a:t>
            </a:r>
            <a:r>
              <a:rPr lang="en-GB" dirty="0"/>
              <a:t>, </a:t>
            </a:r>
            <a:r>
              <a:rPr lang="en-GB" b="1" dirty="0" err="1"/>
              <a:t>väsimatult</a:t>
            </a:r>
            <a:r>
              <a:rPr lang="en-GB" b="1" dirty="0"/>
              <a:t> </a:t>
            </a:r>
            <a:r>
              <a:rPr lang="en-GB" b="1" dirty="0" err="1"/>
              <a:t>koduseid</a:t>
            </a:r>
            <a:r>
              <a:rPr lang="en-GB" b="1" dirty="0"/>
              <a:t> </a:t>
            </a:r>
            <a:r>
              <a:rPr lang="en-GB" b="1" dirty="0" err="1"/>
              <a:t>töid</a:t>
            </a:r>
            <a:r>
              <a:rPr lang="en-GB" b="1" dirty="0"/>
              <a:t> </a:t>
            </a:r>
            <a:r>
              <a:rPr lang="en-GB" b="1" dirty="0" err="1"/>
              <a:t>parandada</a:t>
            </a:r>
            <a:r>
              <a:rPr lang="et-EE" b="1" dirty="0"/>
              <a:t>,</a:t>
            </a:r>
            <a:r>
              <a:rPr lang="en-GB" dirty="0"/>
              <a:t> </a:t>
            </a:r>
            <a:r>
              <a:rPr lang="en-GB" dirty="0" err="1"/>
              <a:t>pakkuda</a:t>
            </a:r>
            <a:r>
              <a:rPr lang="en-GB" dirty="0"/>
              <a:t> </a:t>
            </a:r>
            <a:r>
              <a:rPr lang="en-GB" dirty="0" err="1"/>
              <a:t>igale</a:t>
            </a:r>
            <a:r>
              <a:rPr lang="en-GB" dirty="0"/>
              <a:t> </a:t>
            </a:r>
            <a:r>
              <a:rPr lang="en-GB" dirty="0" err="1"/>
              <a:t>õpilasele</a:t>
            </a:r>
            <a:r>
              <a:rPr lang="en-GB" dirty="0"/>
              <a:t> </a:t>
            </a:r>
            <a:r>
              <a:rPr lang="en-GB" dirty="0" err="1"/>
              <a:t>igal</a:t>
            </a:r>
            <a:r>
              <a:rPr lang="en-GB" dirty="0"/>
              <a:t> </a:t>
            </a:r>
            <a:r>
              <a:rPr lang="en-GB" dirty="0" err="1"/>
              <a:t>hommikul</a:t>
            </a:r>
            <a:r>
              <a:rPr lang="en-GB" dirty="0"/>
              <a:t> </a:t>
            </a:r>
            <a:r>
              <a:rPr lang="en-GB" dirty="0" err="1"/>
              <a:t>välja</a:t>
            </a:r>
            <a:r>
              <a:rPr lang="en-GB" dirty="0"/>
              <a:t> </a:t>
            </a:r>
            <a:r>
              <a:rPr lang="et-EE" b="1" dirty="0"/>
              <a:t>esitlusloendi</a:t>
            </a:r>
            <a:r>
              <a:rPr lang="et-EE" dirty="0"/>
              <a:t> (</a:t>
            </a:r>
            <a:r>
              <a:rPr lang="et-EE" dirty="0" err="1"/>
              <a:t>playlist</a:t>
            </a:r>
            <a:r>
              <a:rPr lang="et-EE" dirty="0"/>
              <a:t>) </a:t>
            </a:r>
            <a:r>
              <a:rPr lang="en-GB" dirty="0" err="1"/>
              <a:t>tegevustest</a:t>
            </a:r>
            <a:r>
              <a:rPr lang="en-GB" dirty="0"/>
              <a:t>, </a:t>
            </a:r>
            <a:r>
              <a:rPr lang="en-GB" dirty="0" err="1"/>
              <a:t>millest</a:t>
            </a:r>
            <a:r>
              <a:rPr lang="en-GB" dirty="0"/>
              <a:t> </a:t>
            </a:r>
            <a:r>
              <a:rPr lang="en-GB" dirty="0" err="1"/>
              <a:t>koos</a:t>
            </a:r>
            <a:r>
              <a:rPr lang="en-GB" dirty="0"/>
              <a:t> </a:t>
            </a:r>
            <a:r>
              <a:rPr lang="en-GB" dirty="0" err="1"/>
              <a:t>õpetajaga</a:t>
            </a:r>
            <a:r>
              <a:rPr lang="en-GB" dirty="0"/>
              <a:t> </a:t>
            </a:r>
            <a:r>
              <a:rPr lang="en-GB" dirty="0" err="1"/>
              <a:t>midagi</a:t>
            </a:r>
            <a:r>
              <a:rPr lang="en-GB" dirty="0"/>
              <a:t> </a:t>
            </a:r>
            <a:r>
              <a:rPr lang="en-GB" dirty="0" err="1"/>
              <a:t>välja</a:t>
            </a:r>
            <a:r>
              <a:rPr lang="en-GB" dirty="0"/>
              <a:t> </a:t>
            </a:r>
            <a:r>
              <a:rPr lang="en-GB" dirty="0" err="1"/>
              <a:t>valitakse</a:t>
            </a:r>
            <a:r>
              <a:rPr lang="en-GB" dirty="0"/>
              <a:t>. </a:t>
            </a:r>
            <a:endParaRPr lang="et-EE" dirty="0"/>
          </a:p>
          <a:p>
            <a:endParaRPr lang="et-EE" dirty="0"/>
          </a:p>
        </p:txBody>
      </p:sp>
      <p:sp>
        <p:nvSpPr>
          <p:cNvPr id="5" name="Slaidinumbri kohatäide 4">
            <a:extLst>
              <a:ext uri="{FF2B5EF4-FFF2-40B4-BE49-F238E27FC236}">
                <a16:creationId xmlns:a16="http://schemas.microsoft.com/office/drawing/2014/main" id="{033FD1B8-2F62-4925-B120-4EB526574D16}"/>
              </a:ext>
            </a:extLst>
          </p:cNvPr>
          <p:cNvSpPr>
            <a:spLocks noGrp="1"/>
          </p:cNvSpPr>
          <p:nvPr>
            <p:ph type="sldNum" sz="quarter" idx="4"/>
          </p:nvPr>
        </p:nvSpPr>
        <p:spPr/>
        <p:txBody>
          <a:bodyPr/>
          <a:lstStyle/>
          <a:p>
            <a:fld id="{AA83FDEA-09B5-4ABC-98BC-DF0F986E070A}" type="slidenum">
              <a:rPr lang="et-EE" smtClean="0"/>
              <a:pPr/>
              <a:t>41</a:t>
            </a:fld>
            <a:endParaRPr lang="et-EE"/>
          </a:p>
        </p:txBody>
      </p:sp>
    </p:spTree>
    <p:extLst>
      <p:ext uri="{BB962C8B-B14F-4D97-AF65-F5344CB8AC3E}">
        <p14:creationId xmlns:p14="http://schemas.microsoft.com/office/powerpoint/2010/main" val="3139993855"/>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851ADA2-D7ED-4846-9F2D-916727C86C0E}"/>
              </a:ext>
            </a:extLst>
          </p:cNvPr>
          <p:cNvSpPr>
            <a:spLocks noGrp="1"/>
          </p:cNvSpPr>
          <p:nvPr>
            <p:ph type="title"/>
          </p:nvPr>
        </p:nvSpPr>
        <p:spPr/>
        <p:txBody>
          <a:bodyPr/>
          <a:lstStyle/>
          <a:p>
            <a:r>
              <a:rPr lang="et-EE" dirty="0"/>
              <a:t>Kunstlik intellekt</a:t>
            </a:r>
          </a:p>
        </p:txBody>
      </p:sp>
      <p:sp>
        <p:nvSpPr>
          <p:cNvPr id="3" name="Sisu kohatäide 2">
            <a:extLst>
              <a:ext uri="{FF2B5EF4-FFF2-40B4-BE49-F238E27FC236}">
                <a16:creationId xmlns:a16="http://schemas.microsoft.com/office/drawing/2014/main" id="{797B79A7-53DC-4019-988C-31207FD754CC}"/>
              </a:ext>
            </a:extLst>
          </p:cNvPr>
          <p:cNvSpPr>
            <a:spLocks noGrp="1"/>
          </p:cNvSpPr>
          <p:nvPr>
            <p:ph idx="1"/>
          </p:nvPr>
        </p:nvSpPr>
        <p:spPr>
          <a:xfrm>
            <a:off x="457200" y="1333502"/>
            <a:ext cx="8229600" cy="4152634"/>
          </a:xfrm>
        </p:spPr>
        <p:txBody>
          <a:bodyPr>
            <a:normAutofit lnSpcReduction="10000"/>
          </a:bodyPr>
          <a:lstStyle/>
          <a:p>
            <a:r>
              <a:rPr lang="en-GB" dirty="0"/>
              <a:t>AI </a:t>
            </a:r>
            <a:r>
              <a:rPr lang="en-GB" b="1" dirty="0" err="1"/>
              <a:t>suuda</a:t>
            </a:r>
            <a:r>
              <a:rPr lang="et-EE" b="1" dirty="0" err="1"/>
              <a:t>ks</a:t>
            </a:r>
            <a:r>
              <a:rPr lang="en-GB" b="1" dirty="0"/>
              <a:t> </a:t>
            </a:r>
            <a:r>
              <a:rPr lang="en-GB" b="1" dirty="0" err="1"/>
              <a:t>täita</a:t>
            </a:r>
            <a:r>
              <a:rPr lang="en-GB" b="1" dirty="0"/>
              <a:t> e-</a:t>
            </a:r>
            <a:r>
              <a:rPr lang="en-GB" b="1" dirty="0" err="1"/>
              <a:t>kooli</a:t>
            </a:r>
            <a:r>
              <a:rPr lang="en-GB" b="1" dirty="0"/>
              <a:t> </a:t>
            </a:r>
            <a:r>
              <a:rPr lang="en-GB" dirty="0"/>
              <a:t>ja </a:t>
            </a:r>
            <a:r>
              <a:rPr lang="en-GB" dirty="0" err="1"/>
              <a:t>vähendada</a:t>
            </a:r>
            <a:r>
              <a:rPr lang="en-GB" dirty="0"/>
              <a:t> </a:t>
            </a:r>
            <a:r>
              <a:rPr lang="en-GB" dirty="0" err="1"/>
              <a:t>bürokratlikku</a:t>
            </a:r>
            <a:r>
              <a:rPr lang="en-GB" dirty="0"/>
              <a:t> </a:t>
            </a:r>
            <a:r>
              <a:rPr lang="en-GB" dirty="0" err="1"/>
              <a:t>koormat</a:t>
            </a:r>
            <a:r>
              <a:rPr lang="en-GB" dirty="0"/>
              <a:t>. </a:t>
            </a:r>
            <a:r>
              <a:rPr lang="en-GB" dirty="0" err="1"/>
              <a:t>Seega</a:t>
            </a:r>
            <a:r>
              <a:rPr lang="en-GB" dirty="0"/>
              <a:t> </a:t>
            </a:r>
            <a:r>
              <a:rPr lang="en-GB" dirty="0" err="1"/>
              <a:t>jääb</a:t>
            </a:r>
            <a:r>
              <a:rPr lang="en-GB" dirty="0"/>
              <a:t> </a:t>
            </a:r>
            <a:r>
              <a:rPr lang="en-GB" dirty="0" err="1"/>
              <a:t>õpetajatel</a:t>
            </a:r>
            <a:r>
              <a:rPr lang="en-GB" dirty="0"/>
              <a:t> </a:t>
            </a:r>
            <a:r>
              <a:rPr lang="en-GB" dirty="0" err="1"/>
              <a:t>rohkem</a:t>
            </a:r>
            <a:r>
              <a:rPr lang="en-GB" dirty="0"/>
              <a:t> </a:t>
            </a:r>
            <a:r>
              <a:rPr lang="en-GB" dirty="0" err="1"/>
              <a:t>aega</a:t>
            </a:r>
            <a:r>
              <a:rPr lang="en-GB" dirty="0"/>
              <a:t> </a:t>
            </a:r>
            <a:r>
              <a:rPr lang="en-GB" dirty="0" err="1"/>
              <a:t>otseseks</a:t>
            </a:r>
            <a:r>
              <a:rPr lang="en-GB" dirty="0"/>
              <a:t> </a:t>
            </a:r>
            <a:r>
              <a:rPr lang="en-GB" dirty="0" err="1"/>
              <a:t>tegelemiseks</a:t>
            </a:r>
            <a:r>
              <a:rPr lang="en-GB" dirty="0"/>
              <a:t> </a:t>
            </a:r>
            <a:r>
              <a:rPr lang="en-GB" dirty="0" err="1"/>
              <a:t>õpilastega</a:t>
            </a:r>
            <a:r>
              <a:rPr lang="et-EE" dirty="0"/>
              <a:t> (sotsiaal-emotsionaalsete oskuste õpetamiseks - A</a:t>
            </a:r>
            <a:r>
              <a:rPr lang="en-GB" dirty="0"/>
              <a:t>. </a:t>
            </a:r>
            <a:r>
              <a:rPr lang="et-EE" dirty="0" err="1"/>
              <a:t>Seldon</a:t>
            </a:r>
            <a:r>
              <a:rPr lang="et-EE" dirty="0"/>
              <a:t>)</a:t>
            </a:r>
          </a:p>
          <a:p>
            <a:r>
              <a:rPr lang="en-GB" dirty="0"/>
              <a:t>AI </a:t>
            </a:r>
            <a:r>
              <a:rPr lang="en-GB" dirty="0" err="1"/>
              <a:t>suudab</a:t>
            </a:r>
            <a:r>
              <a:rPr lang="en-GB" dirty="0"/>
              <a:t> </a:t>
            </a:r>
            <a:r>
              <a:rPr lang="en-GB" b="1" dirty="0" err="1"/>
              <a:t>suhelda</a:t>
            </a:r>
            <a:r>
              <a:rPr lang="en-GB" dirty="0"/>
              <a:t> </a:t>
            </a:r>
            <a:r>
              <a:rPr lang="en-GB" b="1" dirty="0" err="1"/>
              <a:t>lapsevanematega</a:t>
            </a:r>
            <a:r>
              <a:rPr lang="en-GB" dirty="0"/>
              <a:t>. </a:t>
            </a:r>
            <a:endParaRPr lang="et-EE" dirty="0"/>
          </a:p>
          <a:p>
            <a:r>
              <a:rPr lang="en-GB" dirty="0"/>
              <a:t>AI </a:t>
            </a:r>
            <a:r>
              <a:rPr lang="en-GB" dirty="0" err="1"/>
              <a:t>suudab</a:t>
            </a:r>
            <a:r>
              <a:rPr lang="en-GB" dirty="0"/>
              <a:t> </a:t>
            </a:r>
            <a:r>
              <a:rPr lang="en-GB" b="1" dirty="0" err="1"/>
              <a:t>tuvastada</a:t>
            </a:r>
            <a:r>
              <a:rPr lang="en-GB" b="1" dirty="0"/>
              <a:t> </a:t>
            </a:r>
            <a:r>
              <a:rPr lang="en-GB" b="1" dirty="0" err="1"/>
              <a:t>emotsioone</a:t>
            </a:r>
            <a:r>
              <a:rPr lang="en-GB" b="1" dirty="0"/>
              <a:t> </a:t>
            </a:r>
            <a:r>
              <a:rPr lang="en-GB" dirty="0" err="1"/>
              <a:t>ning</a:t>
            </a:r>
            <a:r>
              <a:rPr lang="en-GB" dirty="0"/>
              <a:t> </a:t>
            </a:r>
            <a:r>
              <a:rPr lang="en-GB" dirty="0" err="1"/>
              <a:t>kasutada</a:t>
            </a:r>
            <a:r>
              <a:rPr lang="en-GB" dirty="0"/>
              <a:t> </a:t>
            </a:r>
            <a:r>
              <a:rPr lang="en-GB" dirty="0" err="1"/>
              <a:t>seda</a:t>
            </a:r>
            <a:r>
              <a:rPr lang="en-GB" dirty="0"/>
              <a:t> </a:t>
            </a:r>
            <a:r>
              <a:rPr lang="en-GB" b="1" dirty="0" err="1"/>
              <a:t>õpikoormuse</a:t>
            </a:r>
            <a:r>
              <a:rPr lang="en-GB" b="1" dirty="0"/>
              <a:t> </a:t>
            </a:r>
            <a:r>
              <a:rPr lang="en-GB" b="1" dirty="0" err="1"/>
              <a:t>optimeerimiseks</a:t>
            </a:r>
            <a:r>
              <a:rPr lang="en-GB" dirty="0"/>
              <a:t>. </a:t>
            </a:r>
            <a:endParaRPr lang="et-EE" dirty="0"/>
          </a:p>
          <a:p>
            <a:r>
              <a:rPr lang="en-GB" dirty="0" err="1"/>
              <a:t>Hiinas</a:t>
            </a:r>
            <a:r>
              <a:rPr lang="en-GB" dirty="0"/>
              <a:t> </a:t>
            </a:r>
            <a:r>
              <a:rPr lang="en-GB" dirty="0" err="1"/>
              <a:t>kasutatakse</a:t>
            </a:r>
            <a:r>
              <a:rPr lang="en-GB" dirty="0"/>
              <a:t> ka </a:t>
            </a:r>
            <a:r>
              <a:rPr lang="en-GB" b="1" dirty="0" err="1"/>
              <a:t>korra</a:t>
            </a:r>
            <a:r>
              <a:rPr lang="en-GB" b="1" dirty="0"/>
              <a:t> </a:t>
            </a:r>
            <a:r>
              <a:rPr lang="en-GB" b="1" dirty="0" err="1"/>
              <a:t>hoidmiseks</a:t>
            </a:r>
            <a:r>
              <a:rPr lang="en-GB" b="1" dirty="0"/>
              <a:t> </a:t>
            </a:r>
            <a:r>
              <a:rPr lang="en-GB" b="1" dirty="0" err="1"/>
              <a:t>klassis</a:t>
            </a:r>
            <a:r>
              <a:rPr lang="en-GB" dirty="0"/>
              <a:t>, </a:t>
            </a:r>
            <a:r>
              <a:rPr lang="en-GB" dirty="0" err="1"/>
              <a:t>sest</a:t>
            </a:r>
            <a:r>
              <a:rPr lang="en-GB" dirty="0"/>
              <a:t> </a:t>
            </a:r>
            <a:r>
              <a:rPr lang="en-GB" dirty="0" err="1"/>
              <a:t>suudab</a:t>
            </a:r>
            <a:r>
              <a:rPr lang="en-GB" dirty="0"/>
              <a:t> </a:t>
            </a:r>
            <a:r>
              <a:rPr lang="en-GB" dirty="0" err="1"/>
              <a:t>korraga</a:t>
            </a:r>
            <a:r>
              <a:rPr lang="en-GB" dirty="0"/>
              <a:t> </a:t>
            </a:r>
            <a:r>
              <a:rPr lang="en-GB" dirty="0" err="1"/>
              <a:t>kõiki</a:t>
            </a:r>
            <a:r>
              <a:rPr lang="en-GB" dirty="0"/>
              <a:t> </a:t>
            </a:r>
            <a:r>
              <a:rPr lang="en-GB" dirty="0" err="1"/>
              <a:t>õpilasi</a:t>
            </a:r>
            <a:r>
              <a:rPr lang="en-GB" dirty="0"/>
              <a:t> </a:t>
            </a:r>
            <a:r>
              <a:rPr lang="en-GB" dirty="0" err="1"/>
              <a:t>jälgida</a:t>
            </a:r>
            <a:r>
              <a:rPr lang="en-GB" dirty="0"/>
              <a:t> ja </a:t>
            </a:r>
            <a:r>
              <a:rPr lang="en-GB" dirty="0" err="1"/>
              <a:t>vastavalt</a:t>
            </a:r>
            <a:r>
              <a:rPr lang="en-GB" dirty="0"/>
              <a:t> </a:t>
            </a:r>
            <a:r>
              <a:rPr lang="en-GB" dirty="0" err="1"/>
              <a:t>reageerida</a:t>
            </a:r>
            <a:r>
              <a:rPr lang="en-GB" dirty="0"/>
              <a:t>.</a:t>
            </a:r>
            <a:endParaRPr lang="et-EE" dirty="0"/>
          </a:p>
          <a:p>
            <a:r>
              <a:rPr lang="en-GB" dirty="0" err="1"/>
              <a:t>Abiõpetajate</a:t>
            </a:r>
            <a:r>
              <a:rPr lang="en-GB" dirty="0"/>
              <a:t> </a:t>
            </a:r>
            <a:r>
              <a:rPr lang="en-GB" dirty="0" err="1"/>
              <a:t>asemel</a:t>
            </a:r>
            <a:r>
              <a:rPr lang="en-GB" dirty="0"/>
              <a:t> </a:t>
            </a:r>
            <a:r>
              <a:rPr lang="en-GB" dirty="0" err="1"/>
              <a:t>saaks</a:t>
            </a:r>
            <a:r>
              <a:rPr lang="en-GB" dirty="0"/>
              <a:t> </a:t>
            </a:r>
            <a:r>
              <a:rPr lang="en-GB" dirty="0" err="1"/>
              <a:t>kasutada</a:t>
            </a:r>
            <a:r>
              <a:rPr lang="en-GB" dirty="0"/>
              <a:t> </a:t>
            </a:r>
            <a:r>
              <a:rPr lang="en-GB" b="1" dirty="0" err="1"/>
              <a:t>chatbot’e</a:t>
            </a:r>
            <a:r>
              <a:rPr lang="en-GB" dirty="0"/>
              <a:t>. </a:t>
            </a:r>
            <a:r>
              <a:rPr lang="et-EE" dirty="0"/>
              <a:t>Eriti</a:t>
            </a:r>
            <a:r>
              <a:rPr lang="en-GB" dirty="0"/>
              <a:t> </a:t>
            </a:r>
            <a:r>
              <a:rPr lang="en-GB" dirty="0" err="1"/>
              <a:t>Aafrikas</a:t>
            </a:r>
            <a:r>
              <a:rPr lang="en-GB" dirty="0"/>
              <a:t>, </a:t>
            </a:r>
            <a:r>
              <a:rPr lang="en-GB" dirty="0" err="1"/>
              <a:t>kus</a:t>
            </a:r>
            <a:r>
              <a:rPr lang="en-GB" dirty="0"/>
              <a:t> </a:t>
            </a:r>
            <a:r>
              <a:rPr lang="en-GB" dirty="0" err="1"/>
              <a:t>õpetajaid</a:t>
            </a:r>
            <a:r>
              <a:rPr lang="en-GB" dirty="0"/>
              <a:t> </a:t>
            </a:r>
            <a:r>
              <a:rPr lang="en-GB" dirty="0" err="1"/>
              <a:t>ei</a:t>
            </a:r>
            <a:r>
              <a:rPr lang="en-GB" dirty="0"/>
              <a:t> </a:t>
            </a:r>
            <a:r>
              <a:rPr lang="en-GB" dirty="0" err="1"/>
              <a:t>jätku</a:t>
            </a:r>
            <a:r>
              <a:rPr lang="en-GB" dirty="0"/>
              <a:t>. </a:t>
            </a:r>
            <a:r>
              <a:rPr lang="en-GB" dirty="0" err="1"/>
              <a:t>Õpilane</a:t>
            </a:r>
            <a:r>
              <a:rPr lang="en-GB" dirty="0"/>
              <a:t> </a:t>
            </a:r>
            <a:r>
              <a:rPr lang="en-GB" dirty="0" err="1"/>
              <a:t>saab</a:t>
            </a:r>
            <a:r>
              <a:rPr lang="en-GB" dirty="0"/>
              <a:t> </a:t>
            </a:r>
            <a:r>
              <a:rPr lang="en-GB" dirty="0" err="1"/>
              <a:t>chatbot’ilt</a:t>
            </a:r>
            <a:r>
              <a:rPr lang="en-GB" dirty="0"/>
              <a:t> </a:t>
            </a:r>
            <a:r>
              <a:rPr lang="en-GB" dirty="0" err="1"/>
              <a:t>küsida</a:t>
            </a:r>
            <a:r>
              <a:rPr lang="en-GB" dirty="0"/>
              <a:t> </a:t>
            </a:r>
            <a:r>
              <a:rPr lang="en-GB" dirty="0" err="1"/>
              <a:t>kodus</a:t>
            </a:r>
            <a:r>
              <a:rPr lang="en-GB" dirty="0"/>
              <a:t> </a:t>
            </a:r>
            <a:r>
              <a:rPr lang="en-GB" dirty="0" err="1"/>
              <a:t>õpiabi</a:t>
            </a:r>
            <a:r>
              <a:rPr lang="en-GB" dirty="0"/>
              <a:t>.</a:t>
            </a:r>
            <a:r>
              <a:rPr lang="et-EE" dirty="0"/>
              <a:t> </a:t>
            </a:r>
            <a:r>
              <a:rPr lang="et-EE" b="1" dirty="0" err="1"/>
              <a:t>Etoni</a:t>
            </a:r>
            <a:r>
              <a:rPr lang="et-EE" b="1" dirty="0"/>
              <a:t> parimad õpetajad kõigile!</a:t>
            </a:r>
          </a:p>
          <a:p>
            <a:endParaRPr lang="et-EE" dirty="0"/>
          </a:p>
          <a:p>
            <a:endParaRPr lang="et-EE" dirty="0"/>
          </a:p>
        </p:txBody>
      </p:sp>
      <p:sp>
        <p:nvSpPr>
          <p:cNvPr id="4" name="Slaidinumbri kohatäide 3">
            <a:extLst>
              <a:ext uri="{FF2B5EF4-FFF2-40B4-BE49-F238E27FC236}">
                <a16:creationId xmlns:a16="http://schemas.microsoft.com/office/drawing/2014/main" id="{F7CEA297-CB48-48F3-A2C1-7ABDA77819D0}"/>
              </a:ext>
            </a:extLst>
          </p:cNvPr>
          <p:cNvSpPr>
            <a:spLocks noGrp="1"/>
          </p:cNvSpPr>
          <p:nvPr>
            <p:ph type="sldNum" sz="quarter" idx="4"/>
          </p:nvPr>
        </p:nvSpPr>
        <p:spPr/>
        <p:txBody>
          <a:bodyPr/>
          <a:lstStyle/>
          <a:p>
            <a:fld id="{AA83FDEA-09B5-4ABC-98BC-DF0F986E070A}" type="slidenum">
              <a:rPr lang="et-EE" smtClean="0"/>
              <a:pPr/>
              <a:t>42</a:t>
            </a:fld>
            <a:endParaRPr lang="et-EE"/>
          </a:p>
        </p:txBody>
      </p:sp>
    </p:spTree>
    <p:extLst>
      <p:ext uri="{BB962C8B-B14F-4D97-AF65-F5344CB8AC3E}">
        <p14:creationId xmlns:p14="http://schemas.microsoft.com/office/powerpoint/2010/main" val="2159563225"/>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ldi kohatäide 8">
            <a:extLst>
              <a:ext uri="{FF2B5EF4-FFF2-40B4-BE49-F238E27FC236}">
                <a16:creationId xmlns:a16="http://schemas.microsoft.com/office/drawing/2014/main" id="{B4D06F19-0B5D-421C-994D-339EFBD1ADC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78" r="1578"/>
          <a:stretch>
            <a:fillRect/>
          </a:stretch>
        </p:blipFill>
        <p:spPr>
          <a:xfrm>
            <a:off x="179388" y="180975"/>
            <a:ext cx="3240087" cy="5353050"/>
          </a:xfrm>
        </p:spPr>
      </p:pic>
      <p:sp>
        <p:nvSpPr>
          <p:cNvPr id="3" name="Pealkiri 2">
            <a:extLst>
              <a:ext uri="{FF2B5EF4-FFF2-40B4-BE49-F238E27FC236}">
                <a16:creationId xmlns:a16="http://schemas.microsoft.com/office/drawing/2014/main" id="{2F5845F0-D53F-4B51-B71F-BEEBAC24BAA1}"/>
              </a:ext>
            </a:extLst>
          </p:cNvPr>
          <p:cNvSpPr>
            <a:spLocks noGrp="1"/>
          </p:cNvSpPr>
          <p:nvPr>
            <p:ph type="title"/>
          </p:nvPr>
        </p:nvSpPr>
        <p:spPr>
          <a:xfrm>
            <a:off x="3527152" y="228864"/>
            <a:ext cx="5194920" cy="952500"/>
          </a:xfrm>
        </p:spPr>
        <p:txBody>
          <a:bodyPr/>
          <a:lstStyle/>
          <a:p>
            <a:r>
              <a:rPr lang="et-EE" dirty="0"/>
              <a:t>Neli ajastut hariduses</a:t>
            </a:r>
          </a:p>
        </p:txBody>
      </p:sp>
      <p:sp>
        <p:nvSpPr>
          <p:cNvPr id="4" name="Sisu kohatäide 3">
            <a:extLst>
              <a:ext uri="{FF2B5EF4-FFF2-40B4-BE49-F238E27FC236}">
                <a16:creationId xmlns:a16="http://schemas.microsoft.com/office/drawing/2014/main" id="{304513F0-9863-4095-ACF4-0505E5FB2893}"/>
              </a:ext>
            </a:extLst>
          </p:cNvPr>
          <p:cNvSpPr>
            <a:spLocks noGrp="1"/>
          </p:cNvSpPr>
          <p:nvPr>
            <p:ph idx="1"/>
          </p:nvPr>
        </p:nvSpPr>
        <p:spPr>
          <a:xfrm>
            <a:off x="3527152" y="1116279"/>
            <a:ext cx="5194920" cy="4180681"/>
          </a:xfrm>
        </p:spPr>
        <p:txBody>
          <a:bodyPr>
            <a:normAutofit fontScale="77500" lnSpcReduction="20000"/>
          </a:bodyPr>
          <a:lstStyle/>
          <a:p>
            <a:pPr marL="0" indent="0" algn="ctr">
              <a:buNone/>
            </a:pPr>
            <a:r>
              <a:rPr lang="et-EE" dirty="0"/>
              <a:t>I </a:t>
            </a:r>
          </a:p>
          <a:p>
            <a:pPr marL="0" indent="0">
              <a:buNone/>
            </a:pPr>
            <a:r>
              <a:rPr lang="et-EE" b="1" dirty="0"/>
              <a:t>Vanematelt õppimine </a:t>
            </a:r>
            <a:r>
              <a:rPr lang="et-EE" dirty="0"/>
              <a:t>suguharus, </a:t>
            </a:r>
          </a:p>
          <a:p>
            <a:pPr marL="0" indent="0">
              <a:buNone/>
            </a:pPr>
            <a:endParaRPr lang="et-EE" dirty="0"/>
          </a:p>
          <a:p>
            <a:pPr marL="0" indent="0" algn="ctr">
              <a:buNone/>
            </a:pPr>
            <a:r>
              <a:rPr lang="et-EE" dirty="0"/>
              <a:t>II </a:t>
            </a:r>
          </a:p>
          <a:p>
            <a:pPr marL="0" indent="0">
              <a:buNone/>
            </a:pPr>
            <a:r>
              <a:rPr lang="et-EE" dirty="0"/>
              <a:t>Pärast jääaega </a:t>
            </a:r>
            <a:r>
              <a:rPr lang="et-EE" b="1" dirty="0"/>
              <a:t>tihedam koostöö</a:t>
            </a:r>
            <a:r>
              <a:rPr lang="et-EE" dirty="0"/>
              <a:t>, linnade teke ja koos sellega seadused, haldus ja kaubandus tekitas vajaduse kirjaliku kultuuri vastu ja selle õpetamise, raamatute kirjutamine käsitsi.</a:t>
            </a:r>
          </a:p>
          <a:p>
            <a:pPr marL="0" indent="0">
              <a:buNone/>
            </a:pPr>
            <a:endParaRPr lang="et-EE" dirty="0"/>
          </a:p>
          <a:p>
            <a:pPr marL="0" indent="0" algn="ctr">
              <a:buNone/>
            </a:pPr>
            <a:r>
              <a:rPr lang="et-EE" dirty="0"/>
              <a:t>III</a:t>
            </a:r>
          </a:p>
          <a:p>
            <a:pPr marL="0" indent="0">
              <a:buNone/>
            </a:pPr>
            <a:r>
              <a:rPr lang="et-EE" b="1" dirty="0"/>
              <a:t>Tööstuslik ajastu </a:t>
            </a:r>
            <a:r>
              <a:rPr lang="et-EE" dirty="0"/>
              <a:t>vajas koolitatud tööväge, trükiti raamatuid. </a:t>
            </a:r>
          </a:p>
          <a:p>
            <a:pPr marL="0" indent="0">
              <a:buNone/>
            </a:pPr>
            <a:endParaRPr lang="et-EE" dirty="0"/>
          </a:p>
          <a:p>
            <a:pPr marL="0" indent="0" algn="ctr">
              <a:buNone/>
            </a:pPr>
            <a:r>
              <a:rPr lang="et-EE" dirty="0"/>
              <a:t>IV </a:t>
            </a:r>
          </a:p>
          <a:p>
            <a:pPr marL="0" indent="0">
              <a:buNone/>
            </a:pPr>
            <a:r>
              <a:rPr lang="et-EE" dirty="0"/>
              <a:t>AI ja robootika muudavad kooli võimalusi ja eesmärke. Kõikidele ühesuguste standardite asemel </a:t>
            </a:r>
            <a:r>
              <a:rPr lang="et-EE" b="1" dirty="0"/>
              <a:t>individuaalsed trajektoorid</a:t>
            </a:r>
            <a:r>
              <a:rPr lang="et-EE" dirty="0"/>
              <a:t>.</a:t>
            </a:r>
          </a:p>
          <a:p>
            <a:pPr marL="0" indent="0">
              <a:buNone/>
            </a:pPr>
            <a:endParaRPr lang="et-EE" dirty="0"/>
          </a:p>
        </p:txBody>
      </p:sp>
      <p:sp>
        <p:nvSpPr>
          <p:cNvPr id="5" name="Slaidinumbri kohatäide 4">
            <a:extLst>
              <a:ext uri="{FF2B5EF4-FFF2-40B4-BE49-F238E27FC236}">
                <a16:creationId xmlns:a16="http://schemas.microsoft.com/office/drawing/2014/main" id="{AFFB265F-F1DA-49C4-AAD0-C1086A1C23D5}"/>
              </a:ext>
            </a:extLst>
          </p:cNvPr>
          <p:cNvSpPr>
            <a:spLocks noGrp="1"/>
          </p:cNvSpPr>
          <p:nvPr>
            <p:ph type="sldNum" sz="quarter" idx="4"/>
          </p:nvPr>
        </p:nvSpPr>
        <p:spPr/>
        <p:txBody>
          <a:bodyPr/>
          <a:lstStyle/>
          <a:p>
            <a:fld id="{AA83FDEA-09B5-4ABC-98BC-DF0F986E070A}" type="slidenum">
              <a:rPr lang="et-EE" smtClean="0"/>
              <a:pPr/>
              <a:t>43</a:t>
            </a:fld>
            <a:endParaRPr lang="et-EE"/>
          </a:p>
        </p:txBody>
      </p:sp>
    </p:spTree>
    <p:extLst>
      <p:ext uri="{BB962C8B-B14F-4D97-AF65-F5344CB8AC3E}">
        <p14:creationId xmlns:p14="http://schemas.microsoft.com/office/powerpoint/2010/main" val="487004428"/>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5062469-5347-4CB9-A6D0-60B2E5C3A510}"/>
              </a:ext>
            </a:extLst>
          </p:cNvPr>
          <p:cNvSpPr>
            <a:spLocks noGrp="1"/>
          </p:cNvSpPr>
          <p:nvPr>
            <p:ph type="title"/>
          </p:nvPr>
        </p:nvSpPr>
        <p:spPr/>
        <p:txBody>
          <a:bodyPr/>
          <a:lstStyle/>
          <a:p>
            <a:r>
              <a:rPr lang="et-EE" dirty="0" err="1"/>
              <a:t>Seldoni</a:t>
            </a:r>
            <a:r>
              <a:rPr lang="et-EE" dirty="0"/>
              <a:t> ideed</a:t>
            </a:r>
          </a:p>
        </p:txBody>
      </p:sp>
      <p:sp>
        <p:nvSpPr>
          <p:cNvPr id="3" name="Sisu kohatäide 2">
            <a:extLst>
              <a:ext uri="{FF2B5EF4-FFF2-40B4-BE49-F238E27FC236}">
                <a16:creationId xmlns:a16="http://schemas.microsoft.com/office/drawing/2014/main" id="{E882854A-4140-4022-8715-2201557E7AE0}"/>
              </a:ext>
            </a:extLst>
          </p:cNvPr>
          <p:cNvSpPr>
            <a:spLocks noGrp="1"/>
          </p:cNvSpPr>
          <p:nvPr>
            <p:ph idx="1"/>
          </p:nvPr>
        </p:nvSpPr>
        <p:spPr>
          <a:xfrm>
            <a:off x="457200" y="1333502"/>
            <a:ext cx="8229600" cy="4152634"/>
          </a:xfrm>
        </p:spPr>
        <p:txBody>
          <a:bodyPr>
            <a:normAutofit lnSpcReduction="10000"/>
          </a:bodyPr>
          <a:lstStyle/>
          <a:p>
            <a:r>
              <a:rPr lang="et-EE" b="1" dirty="0"/>
              <a:t>Üks-ühele õpetamine </a:t>
            </a:r>
            <a:r>
              <a:rPr lang="et-EE" dirty="0"/>
              <a:t>on väga efektiivne ning vabaneva aja arvelt saab õpetada sotsiaal-emotsionaalseid oskusi.</a:t>
            </a:r>
          </a:p>
          <a:p>
            <a:r>
              <a:rPr lang="en-GB" dirty="0" err="1"/>
              <a:t>Seldon</a:t>
            </a:r>
            <a:r>
              <a:rPr lang="en-GB" dirty="0"/>
              <a:t> </a:t>
            </a:r>
            <a:r>
              <a:rPr lang="en-GB" dirty="0" err="1"/>
              <a:t>suhtub</a:t>
            </a:r>
            <a:r>
              <a:rPr lang="en-GB" dirty="0"/>
              <a:t> </a:t>
            </a:r>
            <a:r>
              <a:rPr lang="en-GB" dirty="0" err="1"/>
              <a:t>tõsiselt</a:t>
            </a:r>
            <a:r>
              <a:rPr lang="en-GB" dirty="0"/>
              <a:t> </a:t>
            </a:r>
            <a:r>
              <a:rPr lang="en-GB" dirty="0" err="1"/>
              <a:t>Gardneri</a:t>
            </a:r>
            <a:r>
              <a:rPr lang="en-GB" dirty="0"/>
              <a:t> </a:t>
            </a:r>
            <a:r>
              <a:rPr lang="en-GB" dirty="0" err="1"/>
              <a:t>multiintelligentsuse</a:t>
            </a:r>
            <a:r>
              <a:rPr lang="en-GB" dirty="0"/>
              <a:t> </a:t>
            </a:r>
            <a:r>
              <a:rPr lang="en-GB" dirty="0" err="1"/>
              <a:t>teooriasse</a:t>
            </a:r>
            <a:r>
              <a:rPr lang="et-EE" dirty="0"/>
              <a:t>, kuid </a:t>
            </a:r>
            <a:r>
              <a:rPr lang="en-GB" dirty="0" err="1"/>
              <a:t>Inglismaal</a:t>
            </a:r>
            <a:r>
              <a:rPr lang="en-GB" dirty="0"/>
              <a:t> </a:t>
            </a:r>
            <a:r>
              <a:rPr lang="en-GB" dirty="0" err="1"/>
              <a:t>teatakse</a:t>
            </a:r>
            <a:r>
              <a:rPr lang="en-GB" dirty="0"/>
              <a:t> </a:t>
            </a:r>
            <a:r>
              <a:rPr lang="en-GB" dirty="0" err="1"/>
              <a:t>veel</a:t>
            </a:r>
            <a:r>
              <a:rPr lang="en-GB" dirty="0"/>
              <a:t> 2008 </a:t>
            </a:r>
            <a:r>
              <a:rPr lang="en-GB" dirty="0" err="1"/>
              <a:t>aastast</a:t>
            </a:r>
            <a:r>
              <a:rPr lang="en-GB" dirty="0"/>
              <a:t> </a:t>
            </a:r>
            <a:r>
              <a:rPr lang="en-GB" dirty="0" err="1"/>
              <a:t>pärinevat</a:t>
            </a:r>
            <a:r>
              <a:rPr lang="en-GB" dirty="0"/>
              <a:t> </a:t>
            </a:r>
            <a:r>
              <a:rPr lang="en-GB" b="1" dirty="0" err="1"/>
              <a:t>Wellingtoni</a:t>
            </a:r>
            <a:r>
              <a:rPr lang="en-GB" b="1" dirty="0"/>
              <a:t> </a:t>
            </a:r>
            <a:r>
              <a:rPr lang="en-GB" b="1" dirty="0" err="1"/>
              <a:t>kolledžis</a:t>
            </a:r>
            <a:r>
              <a:rPr lang="en-GB" b="1" dirty="0"/>
              <a:t> </a:t>
            </a:r>
            <a:r>
              <a:rPr lang="en-GB" dirty="0" err="1"/>
              <a:t>välja</a:t>
            </a:r>
            <a:r>
              <a:rPr lang="en-GB" dirty="0"/>
              <a:t> </a:t>
            </a:r>
            <a:r>
              <a:rPr lang="en-GB" dirty="0" err="1"/>
              <a:t>töötatud</a:t>
            </a:r>
            <a:r>
              <a:rPr lang="en-GB" dirty="0"/>
              <a:t> </a:t>
            </a:r>
            <a:r>
              <a:rPr lang="en-GB" dirty="0" err="1"/>
              <a:t>intelligentsuse</a:t>
            </a:r>
            <a:r>
              <a:rPr lang="en-GB" dirty="0"/>
              <a:t> </a:t>
            </a:r>
            <a:r>
              <a:rPr lang="en-GB" dirty="0" err="1"/>
              <a:t>jaotust</a:t>
            </a:r>
            <a:r>
              <a:rPr lang="en-GB" dirty="0"/>
              <a:t> </a:t>
            </a:r>
            <a:r>
              <a:rPr lang="en-GB" dirty="0" err="1"/>
              <a:t>ehk</a:t>
            </a:r>
            <a:r>
              <a:rPr lang="en-GB" dirty="0"/>
              <a:t> </a:t>
            </a:r>
            <a:r>
              <a:rPr lang="en-GB" dirty="0" err="1"/>
              <a:t>kaheksat</a:t>
            </a:r>
            <a:r>
              <a:rPr lang="en-GB" dirty="0"/>
              <a:t> </a:t>
            </a:r>
            <a:r>
              <a:rPr lang="en-GB" dirty="0" err="1"/>
              <a:t>talenti</a:t>
            </a:r>
            <a:r>
              <a:rPr lang="en-GB" dirty="0"/>
              <a:t> (</a:t>
            </a:r>
            <a:r>
              <a:rPr lang="en-GB" dirty="0" err="1"/>
              <a:t>aptituudi</a:t>
            </a:r>
            <a:r>
              <a:rPr lang="en-GB" dirty="0"/>
              <a:t>): </a:t>
            </a:r>
            <a:endParaRPr lang="et-EE" dirty="0"/>
          </a:p>
          <a:p>
            <a:pPr lvl="1"/>
            <a:r>
              <a:rPr lang="en-GB" dirty="0" err="1"/>
              <a:t>loogilist</a:t>
            </a:r>
            <a:r>
              <a:rPr lang="en-GB" dirty="0"/>
              <a:t> ja </a:t>
            </a:r>
            <a:r>
              <a:rPr lang="en-GB" dirty="0" err="1"/>
              <a:t>lingvistilist</a:t>
            </a:r>
            <a:r>
              <a:rPr lang="en-GB" dirty="0"/>
              <a:t>, </a:t>
            </a:r>
            <a:endParaRPr lang="et-EE" dirty="0"/>
          </a:p>
          <a:p>
            <a:pPr lvl="1"/>
            <a:r>
              <a:rPr lang="en-GB" dirty="0" err="1"/>
              <a:t>personaalset</a:t>
            </a:r>
            <a:r>
              <a:rPr lang="en-GB" dirty="0"/>
              <a:t> ja </a:t>
            </a:r>
            <a:r>
              <a:rPr lang="en-GB" dirty="0" err="1"/>
              <a:t>sotsiaalset</a:t>
            </a:r>
            <a:r>
              <a:rPr lang="en-GB" dirty="0"/>
              <a:t>, </a:t>
            </a:r>
            <a:endParaRPr lang="et-EE" dirty="0"/>
          </a:p>
          <a:p>
            <a:pPr lvl="1"/>
            <a:r>
              <a:rPr lang="en-GB" dirty="0" err="1"/>
              <a:t>kultuurilis</a:t>
            </a:r>
            <a:r>
              <a:rPr lang="en-GB" dirty="0"/>
              <a:t>/</a:t>
            </a:r>
            <a:r>
              <a:rPr lang="en-GB" dirty="0" err="1"/>
              <a:t>loomingulist</a:t>
            </a:r>
            <a:r>
              <a:rPr lang="en-GB" dirty="0"/>
              <a:t> ja </a:t>
            </a:r>
            <a:r>
              <a:rPr lang="en-GB" dirty="0" err="1"/>
              <a:t>füüsilist</a:t>
            </a:r>
            <a:r>
              <a:rPr lang="en-GB" dirty="0"/>
              <a:t>, </a:t>
            </a:r>
            <a:endParaRPr lang="et-EE" dirty="0"/>
          </a:p>
          <a:p>
            <a:pPr lvl="1"/>
            <a:r>
              <a:rPr lang="en-GB" dirty="0" err="1"/>
              <a:t>vaimset</a:t>
            </a:r>
            <a:r>
              <a:rPr lang="en-GB" dirty="0"/>
              <a:t> (</a:t>
            </a:r>
            <a:r>
              <a:rPr lang="en-GB" dirty="0" err="1"/>
              <a:t>spirituaalset</a:t>
            </a:r>
            <a:r>
              <a:rPr lang="en-GB" dirty="0"/>
              <a:t>) ja </a:t>
            </a:r>
            <a:r>
              <a:rPr lang="en-GB" dirty="0" err="1"/>
              <a:t>moraalset</a:t>
            </a:r>
            <a:r>
              <a:rPr lang="en-GB" dirty="0"/>
              <a:t>. </a:t>
            </a:r>
            <a:endParaRPr lang="et-EE" dirty="0"/>
          </a:p>
          <a:p>
            <a:pPr marL="0" indent="0">
              <a:buNone/>
            </a:pPr>
            <a:endParaRPr lang="et-EE" dirty="0"/>
          </a:p>
          <a:p>
            <a:pPr marL="0" indent="0">
              <a:buNone/>
            </a:pPr>
            <a:r>
              <a:rPr lang="en-GB" dirty="0" err="1"/>
              <a:t>Seldon</a:t>
            </a:r>
            <a:r>
              <a:rPr lang="en-GB" dirty="0"/>
              <a:t> </a:t>
            </a:r>
            <a:r>
              <a:rPr lang="en-GB" dirty="0" err="1"/>
              <a:t>oli</a:t>
            </a:r>
            <a:r>
              <a:rPr lang="en-GB" dirty="0"/>
              <a:t> </a:t>
            </a:r>
            <a:r>
              <a:rPr lang="en-GB" dirty="0" err="1"/>
              <a:t>Wellingoni</a:t>
            </a:r>
            <a:r>
              <a:rPr lang="en-GB" dirty="0"/>
              <a:t> </a:t>
            </a:r>
            <a:r>
              <a:rPr lang="en-GB" dirty="0" err="1"/>
              <a:t>kolledži</a:t>
            </a:r>
            <a:r>
              <a:rPr lang="en-GB" dirty="0"/>
              <a:t> </a:t>
            </a:r>
            <a:r>
              <a:rPr lang="et-EE" dirty="0"/>
              <a:t>rektor</a:t>
            </a:r>
            <a:r>
              <a:rPr lang="en-GB" dirty="0"/>
              <a:t>.</a:t>
            </a:r>
            <a:endParaRPr lang="et-EE" dirty="0"/>
          </a:p>
          <a:p>
            <a:endParaRPr lang="et-EE" dirty="0"/>
          </a:p>
        </p:txBody>
      </p:sp>
      <p:sp>
        <p:nvSpPr>
          <p:cNvPr id="4" name="Slaidinumbri kohatäide 3">
            <a:extLst>
              <a:ext uri="{FF2B5EF4-FFF2-40B4-BE49-F238E27FC236}">
                <a16:creationId xmlns:a16="http://schemas.microsoft.com/office/drawing/2014/main" id="{8581BFBB-681F-4335-950F-659766848A53}"/>
              </a:ext>
            </a:extLst>
          </p:cNvPr>
          <p:cNvSpPr>
            <a:spLocks noGrp="1"/>
          </p:cNvSpPr>
          <p:nvPr>
            <p:ph type="sldNum" sz="quarter" idx="4"/>
          </p:nvPr>
        </p:nvSpPr>
        <p:spPr/>
        <p:txBody>
          <a:bodyPr/>
          <a:lstStyle/>
          <a:p>
            <a:fld id="{AA83FDEA-09B5-4ABC-98BC-DF0F986E070A}" type="slidenum">
              <a:rPr lang="et-EE" smtClean="0"/>
              <a:pPr/>
              <a:t>44</a:t>
            </a:fld>
            <a:endParaRPr lang="et-EE"/>
          </a:p>
        </p:txBody>
      </p:sp>
    </p:spTree>
    <p:extLst>
      <p:ext uri="{BB962C8B-B14F-4D97-AF65-F5344CB8AC3E}">
        <p14:creationId xmlns:p14="http://schemas.microsoft.com/office/powerpoint/2010/main" val="1783655969"/>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A160231-7C61-4198-A514-82D89F2987E0}"/>
              </a:ext>
            </a:extLst>
          </p:cNvPr>
          <p:cNvSpPr>
            <a:spLocks noGrp="1"/>
          </p:cNvSpPr>
          <p:nvPr>
            <p:ph type="title"/>
          </p:nvPr>
        </p:nvSpPr>
        <p:spPr/>
        <p:txBody>
          <a:bodyPr/>
          <a:lstStyle/>
          <a:p>
            <a:r>
              <a:rPr lang="et-EE" dirty="0" err="1"/>
              <a:t>altSchool</a:t>
            </a:r>
            <a:endParaRPr lang="et-EE" dirty="0"/>
          </a:p>
        </p:txBody>
      </p:sp>
      <p:sp>
        <p:nvSpPr>
          <p:cNvPr id="3" name="Sisu kohatäide 2">
            <a:extLst>
              <a:ext uri="{FF2B5EF4-FFF2-40B4-BE49-F238E27FC236}">
                <a16:creationId xmlns:a16="http://schemas.microsoft.com/office/drawing/2014/main" id="{17D7076F-04CE-44A1-9E33-0E4D8A4C819E}"/>
              </a:ext>
            </a:extLst>
          </p:cNvPr>
          <p:cNvSpPr>
            <a:spLocks noGrp="1"/>
          </p:cNvSpPr>
          <p:nvPr>
            <p:ph idx="1"/>
          </p:nvPr>
        </p:nvSpPr>
        <p:spPr>
          <a:xfrm>
            <a:off x="457200" y="1353344"/>
            <a:ext cx="8229600" cy="3771636"/>
          </a:xfrm>
        </p:spPr>
        <p:txBody>
          <a:bodyPr>
            <a:normAutofit fontScale="70000" lnSpcReduction="20000"/>
          </a:bodyPr>
          <a:lstStyle/>
          <a:p>
            <a:pPr marL="0" indent="0">
              <a:buNone/>
            </a:pPr>
            <a:r>
              <a:rPr lang="et-EE" dirty="0"/>
              <a:t>Kool miljardäride lastele </a:t>
            </a:r>
            <a:r>
              <a:rPr lang="et-EE" dirty="0" err="1"/>
              <a:t>Stanfordis</a:t>
            </a:r>
            <a:r>
              <a:rPr lang="en-GB" dirty="0"/>
              <a:t>. </a:t>
            </a:r>
            <a:endParaRPr lang="et-EE" dirty="0"/>
          </a:p>
          <a:p>
            <a:pPr marL="0" indent="0">
              <a:buNone/>
            </a:pPr>
            <a:endParaRPr lang="et-EE" dirty="0"/>
          </a:p>
          <a:p>
            <a:pPr marL="0" indent="0">
              <a:buNone/>
            </a:pPr>
            <a:r>
              <a:rPr lang="et-EE" dirty="0"/>
              <a:t>Aluseks stardikapital 100m$ (</a:t>
            </a:r>
            <a:r>
              <a:rPr lang="et-EE" dirty="0" err="1"/>
              <a:t>crowdsourcing</a:t>
            </a:r>
            <a:r>
              <a:rPr lang="et-EE" dirty="0"/>
              <a:t>)</a:t>
            </a:r>
            <a:r>
              <a:rPr lang="en-GB" dirty="0"/>
              <a:t>. </a:t>
            </a:r>
            <a:endParaRPr lang="et-EE" dirty="0"/>
          </a:p>
          <a:p>
            <a:pPr marL="0" indent="0">
              <a:buNone/>
            </a:pPr>
            <a:endParaRPr lang="et-EE" dirty="0"/>
          </a:p>
          <a:p>
            <a:pPr marL="0" indent="0">
              <a:buNone/>
            </a:pPr>
            <a:r>
              <a:rPr lang="et-EE" dirty="0"/>
              <a:t>Jälgib õpilaste õppimist ja pakub välja igale õpilasele esindusloendi (</a:t>
            </a:r>
            <a:r>
              <a:rPr lang="et-EE" dirty="0" err="1"/>
              <a:t>playlisti</a:t>
            </a:r>
            <a:r>
              <a:rPr lang="et-EE" dirty="0"/>
              <a:t>), mida teha, mille alusel õpetaja grupeerib õpilasi ja korraldab koostööd.</a:t>
            </a:r>
          </a:p>
          <a:p>
            <a:pPr marL="0" indent="0">
              <a:buNone/>
            </a:pPr>
            <a:endParaRPr lang="et-EE" dirty="0"/>
          </a:p>
          <a:p>
            <a:pPr marL="0" indent="0">
              <a:buNone/>
            </a:pPr>
            <a:r>
              <a:rPr lang="et-EE" dirty="0"/>
              <a:t>Keegi harjutab midagi iseseisvalt, keegi teistega koos väikestes gruppides, keegi peab nõu õpetajaga.</a:t>
            </a:r>
          </a:p>
          <a:p>
            <a:pPr marL="0" indent="0">
              <a:buNone/>
            </a:pPr>
            <a:endParaRPr lang="et-EE" dirty="0"/>
          </a:p>
          <a:p>
            <a:pPr marL="0" indent="0">
              <a:buNone/>
            </a:pPr>
            <a:r>
              <a:rPr lang="et-EE" dirty="0"/>
              <a:t>Ühes kõrvalklassis programmeerijad kohandavad kasutajaliidest.</a:t>
            </a:r>
          </a:p>
          <a:p>
            <a:pPr marL="0" indent="0">
              <a:buNone/>
            </a:pPr>
            <a:endParaRPr lang="et-EE" dirty="0"/>
          </a:p>
          <a:p>
            <a:pPr marL="0" indent="0">
              <a:buNone/>
            </a:pPr>
            <a:r>
              <a:rPr lang="et-EE" dirty="0"/>
              <a:t>Süsteem õpib oma kogemustest ja muutub järjest efektiivsemaks.</a:t>
            </a:r>
          </a:p>
          <a:p>
            <a:pPr marL="0" indent="0">
              <a:buNone/>
            </a:pPr>
            <a:endParaRPr lang="et-EE" dirty="0"/>
          </a:p>
          <a:p>
            <a:pPr marL="0" indent="0">
              <a:buNone/>
            </a:pPr>
            <a:r>
              <a:rPr lang="et-EE" dirty="0"/>
              <a:t>Süsteemi esmakordne käivitamine on kulukas, kuid kopeerimine suhteliselt odav.</a:t>
            </a:r>
          </a:p>
        </p:txBody>
      </p:sp>
      <p:sp>
        <p:nvSpPr>
          <p:cNvPr id="4" name="Slaidinumbri kohatäide 3">
            <a:extLst>
              <a:ext uri="{FF2B5EF4-FFF2-40B4-BE49-F238E27FC236}">
                <a16:creationId xmlns:a16="http://schemas.microsoft.com/office/drawing/2014/main" id="{9A1E2187-4ACC-4EA8-ADF4-B383DEF49A37}"/>
              </a:ext>
            </a:extLst>
          </p:cNvPr>
          <p:cNvSpPr>
            <a:spLocks noGrp="1"/>
          </p:cNvSpPr>
          <p:nvPr>
            <p:ph type="sldNum" sz="quarter" idx="4"/>
          </p:nvPr>
        </p:nvSpPr>
        <p:spPr/>
        <p:txBody>
          <a:bodyPr/>
          <a:lstStyle/>
          <a:p>
            <a:fld id="{AA83FDEA-09B5-4ABC-98BC-DF0F986E070A}" type="slidenum">
              <a:rPr lang="et-EE" smtClean="0"/>
              <a:pPr/>
              <a:t>45</a:t>
            </a:fld>
            <a:endParaRPr lang="et-EE"/>
          </a:p>
        </p:txBody>
      </p:sp>
      <p:pic>
        <p:nvPicPr>
          <p:cNvPr id="5" name="Pilt 4">
            <a:extLst>
              <a:ext uri="{FF2B5EF4-FFF2-40B4-BE49-F238E27FC236}">
                <a16:creationId xmlns:a16="http://schemas.microsoft.com/office/drawing/2014/main" id="{E0649121-175E-41EE-90BB-52969A4701E1}"/>
              </a:ext>
            </a:extLst>
          </p:cNvPr>
          <p:cNvPicPr>
            <a:picLocks noChangeAspect="1"/>
          </p:cNvPicPr>
          <p:nvPr/>
        </p:nvPicPr>
        <p:blipFill>
          <a:blip r:embed="rId2"/>
          <a:stretch>
            <a:fillRect/>
          </a:stretch>
        </p:blipFill>
        <p:spPr>
          <a:xfrm>
            <a:off x="5999201" y="190764"/>
            <a:ext cx="2687599" cy="1970906"/>
          </a:xfrm>
          <a:prstGeom prst="rect">
            <a:avLst/>
          </a:prstGeom>
        </p:spPr>
      </p:pic>
    </p:spTree>
    <p:extLst>
      <p:ext uri="{BB962C8B-B14F-4D97-AF65-F5344CB8AC3E}">
        <p14:creationId xmlns:p14="http://schemas.microsoft.com/office/powerpoint/2010/main" val="1094604473"/>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A160231-7C61-4198-A514-82D89F2987E0}"/>
              </a:ext>
            </a:extLst>
          </p:cNvPr>
          <p:cNvSpPr>
            <a:spLocks noGrp="1"/>
          </p:cNvSpPr>
          <p:nvPr>
            <p:ph type="title"/>
          </p:nvPr>
        </p:nvSpPr>
        <p:spPr/>
        <p:txBody>
          <a:bodyPr/>
          <a:lstStyle/>
          <a:p>
            <a:r>
              <a:rPr lang="et-EE" dirty="0"/>
              <a:t>The </a:t>
            </a:r>
            <a:r>
              <a:rPr lang="et-EE" dirty="0" err="1"/>
              <a:t>School</a:t>
            </a:r>
            <a:r>
              <a:rPr lang="et-EE" dirty="0"/>
              <a:t> </a:t>
            </a:r>
            <a:r>
              <a:rPr lang="et-EE" dirty="0" err="1"/>
              <a:t>to</a:t>
            </a:r>
            <a:r>
              <a:rPr lang="et-EE" dirty="0"/>
              <a:t> </a:t>
            </a:r>
            <a:r>
              <a:rPr lang="et-EE" dirty="0" err="1"/>
              <a:t>One</a:t>
            </a:r>
            <a:r>
              <a:rPr lang="et-EE" dirty="0"/>
              <a:t> (SO1)</a:t>
            </a:r>
          </a:p>
        </p:txBody>
      </p:sp>
      <p:sp>
        <p:nvSpPr>
          <p:cNvPr id="3" name="Sisu kohatäide 2">
            <a:extLst>
              <a:ext uri="{FF2B5EF4-FFF2-40B4-BE49-F238E27FC236}">
                <a16:creationId xmlns:a16="http://schemas.microsoft.com/office/drawing/2014/main" id="{17D7076F-04CE-44A1-9E33-0E4D8A4C819E}"/>
              </a:ext>
            </a:extLst>
          </p:cNvPr>
          <p:cNvSpPr>
            <a:spLocks noGrp="1"/>
          </p:cNvSpPr>
          <p:nvPr>
            <p:ph idx="1"/>
          </p:nvPr>
        </p:nvSpPr>
        <p:spPr>
          <a:xfrm>
            <a:off x="457200" y="1714500"/>
            <a:ext cx="8229600" cy="3771636"/>
          </a:xfrm>
        </p:spPr>
        <p:txBody>
          <a:bodyPr>
            <a:normAutofit fontScale="92500"/>
          </a:bodyPr>
          <a:lstStyle/>
          <a:p>
            <a:pPr marL="0" indent="0">
              <a:buNone/>
            </a:pPr>
            <a:r>
              <a:rPr lang="et-EE" dirty="0"/>
              <a:t>K</a:t>
            </a:r>
            <a:r>
              <a:rPr lang="en-GB" dirty="0" err="1"/>
              <a:t>äigus</a:t>
            </a:r>
            <a:r>
              <a:rPr lang="en-GB" dirty="0"/>
              <a:t> </a:t>
            </a:r>
            <a:r>
              <a:rPr lang="en-GB" dirty="0" err="1"/>
              <a:t>alates</a:t>
            </a:r>
            <a:r>
              <a:rPr lang="en-GB" dirty="0"/>
              <a:t> 2009 New </a:t>
            </a:r>
            <a:r>
              <a:rPr lang="en-GB" dirty="0" err="1"/>
              <a:t>Yorgis</a:t>
            </a:r>
            <a:r>
              <a:rPr lang="en-GB" dirty="0"/>
              <a:t> 6 </a:t>
            </a:r>
            <a:r>
              <a:rPr lang="en-GB" dirty="0" err="1"/>
              <a:t>koolis</a:t>
            </a:r>
            <a:r>
              <a:rPr lang="en-GB" dirty="0"/>
              <a:t>. </a:t>
            </a:r>
            <a:endParaRPr lang="et-EE" dirty="0"/>
          </a:p>
          <a:p>
            <a:pPr marL="0" indent="0">
              <a:buNone/>
            </a:pPr>
            <a:endParaRPr lang="et-EE" dirty="0"/>
          </a:p>
          <a:p>
            <a:pPr marL="0" indent="0">
              <a:buNone/>
            </a:pPr>
            <a:r>
              <a:rPr lang="en-GB" dirty="0" err="1"/>
              <a:t>Tähelepanu</a:t>
            </a:r>
            <a:r>
              <a:rPr lang="en-GB" dirty="0"/>
              <a:t> on </a:t>
            </a:r>
            <a:r>
              <a:rPr lang="en-GB" dirty="0" err="1"/>
              <a:t>sellel</a:t>
            </a:r>
            <a:r>
              <a:rPr lang="en-GB" dirty="0"/>
              <a:t>, </a:t>
            </a:r>
            <a:r>
              <a:rPr lang="en-GB" dirty="0" err="1"/>
              <a:t>kui</a:t>
            </a:r>
            <a:r>
              <a:rPr lang="en-GB" dirty="0"/>
              <a:t> </a:t>
            </a:r>
            <a:r>
              <a:rPr lang="en-GB" dirty="0" err="1"/>
              <a:t>kaua</a:t>
            </a:r>
            <a:r>
              <a:rPr lang="en-GB" dirty="0"/>
              <a:t> on </a:t>
            </a:r>
            <a:r>
              <a:rPr lang="en-GB" dirty="0" err="1"/>
              <a:t>õppinud</a:t>
            </a:r>
            <a:r>
              <a:rPr lang="en-GB" dirty="0"/>
              <a:t>, </a:t>
            </a:r>
            <a:r>
              <a:rPr lang="en-GB" dirty="0" err="1"/>
              <a:t>mitte</a:t>
            </a:r>
            <a:r>
              <a:rPr lang="en-GB" dirty="0"/>
              <a:t> </a:t>
            </a:r>
            <a:r>
              <a:rPr lang="en-GB" dirty="0" err="1"/>
              <a:t>kui</a:t>
            </a:r>
            <a:r>
              <a:rPr lang="en-GB" dirty="0"/>
              <a:t> </a:t>
            </a:r>
            <a:r>
              <a:rPr lang="en-GB" dirty="0" err="1"/>
              <a:t>palju</a:t>
            </a:r>
            <a:r>
              <a:rPr lang="en-GB" dirty="0"/>
              <a:t> on </a:t>
            </a:r>
            <a:r>
              <a:rPr lang="en-GB" dirty="0" err="1"/>
              <a:t>õppinud</a:t>
            </a:r>
            <a:r>
              <a:rPr lang="en-GB" dirty="0"/>
              <a:t>. </a:t>
            </a:r>
            <a:endParaRPr lang="et-EE" dirty="0"/>
          </a:p>
          <a:p>
            <a:pPr marL="0" indent="0">
              <a:buNone/>
            </a:pPr>
            <a:endParaRPr lang="et-EE" dirty="0"/>
          </a:p>
          <a:p>
            <a:pPr marL="0" indent="0">
              <a:buNone/>
            </a:pPr>
            <a:r>
              <a:rPr lang="en-GB" dirty="0" err="1"/>
              <a:t>Eeltestidega</a:t>
            </a:r>
            <a:r>
              <a:rPr lang="en-GB" dirty="0"/>
              <a:t> </a:t>
            </a:r>
            <a:r>
              <a:rPr lang="en-GB" dirty="0" err="1"/>
              <a:t>tuvastatakse</a:t>
            </a:r>
            <a:r>
              <a:rPr lang="en-GB" dirty="0"/>
              <a:t> </a:t>
            </a:r>
            <a:r>
              <a:rPr lang="en-GB" dirty="0" err="1"/>
              <a:t>õpilaste</a:t>
            </a:r>
            <a:r>
              <a:rPr lang="en-GB" dirty="0"/>
              <a:t> </a:t>
            </a:r>
            <a:r>
              <a:rPr lang="en-GB" dirty="0" err="1"/>
              <a:t>varasemad</a:t>
            </a:r>
            <a:r>
              <a:rPr lang="en-GB" dirty="0"/>
              <a:t> </a:t>
            </a:r>
            <a:r>
              <a:rPr lang="en-GB" dirty="0" err="1"/>
              <a:t>teadmised</a:t>
            </a:r>
            <a:r>
              <a:rPr lang="en-GB" dirty="0"/>
              <a:t> ja </a:t>
            </a:r>
            <a:r>
              <a:rPr lang="en-GB" dirty="0" err="1"/>
              <a:t>eelistatavad</a:t>
            </a:r>
            <a:r>
              <a:rPr lang="en-GB" dirty="0"/>
              <a:t> </a:t>
            </a:r>
            <a:r>
              <a:rPr lang="en-GB" dirty="0" err="1"/>
              <a:t>õpiviisid</a:t>
            </a:r>
            <a:r>
              <a:rPr lang="en-GB" dirty="0"/>
              <a:t> </a:t>
            </a:r>
            <a:r>
              <a:rPr lang="en-GB" dirty="0" err="1"/>
              <a:t>ning</a:t>
            </a:r>
            <a:r>
              <a:rPr lang="en-GB" dirty="0"/>
              <a:t> </a:t>
            </a:r>
            <a:r>
              <a:rPr lang="en-GB" dirty="0" err="1"/>
              <a:t>ehitatakse</a:t>
            </a:r>
            <a:r>
              <a:rPr lang="en-GB" dirty="0"/>
              <a:t> </a:t>
            </a:r>
            <a:r>
              <a:rPr lang="en-GB" dirty="0" err="1"/>
              <a:t>sellele</a:t>
            </a:r>
            <a:r>
              <a:rPr lang="en-GB" dirty="0"/>
              <a:t> </a:t>
            </a:r>
            <a:r>
              <a:rPr lang="en-GB" dirty="0" err="1"/>
              <a:t>üles</a:t>
            </a:r>
            <a:r>
              <a:rPr lang="en-GB" dirty="0"/>
              <a:t> </a:t>
            </a:r>
            <a:r>
              <a:rPr lang="en-GB" dirty="0" err="1"/>
              <a:t>iga</a:t>
            </a:r>
            <a:r>
              <a:rPr lang="en-GB" dirty="0"/>
              <a:t> </a:t>
            </a:r>
            <a:r>
              <a:rPr lang="en-GB" dirty="0" err="1"/>
              <a:t>õpilase</a:t>
            </a:r>
            <a:r>
              <a:rPr lang="en-GB" dirty="0"/>
              <a:t> </a:t>
            </a:r>
            <a:r>
              <a:rPr lang="en-GB" dirty="0" err="1"/>
              <a:t>õppimine</a:t>
            </a:r>
            <a:r>
              <a:rPr lang="en-GB" dirty="0"/>
              <a:t>. </a:t>
            </a:r>
            <a:endParaRPr lang="et-EE" dirty="0"/>
          </a:p>
          <a:p>
            <a:pPr marL="0" indent="0">
              <a:buNone/>
            </a:pPr>
            <a:endParaRPr lang="et-EE" dirty="0"/>
          </a:p>
          <a:p>
            <a:pPr marL="0" indent="0">
              <a:buNone/>
            </a:pPr>
            <a:r>
              <a:rPr lang="et-EE" dirty="0"/>
              <a:t>O</a:t>
            </a:r>
            <a:r>
              <a:rPr lang="en-GB" dirty="0"/>
              <a:t>n </a:t>
            </a:r>
            <a:r>
              <a:rPr lang="en-GB" dirty="0" err="1"/>
              <a:t>loodud</a:t>
            </a:r>
            <a:r>
              <a:rPr lang="en-GB" dirty="0"/>
              <a:t> 1100 </a:t>
            </a:r>
            <a:r>
              <a:rPr lang="en-GB" dirty="0" err="1"/>
              <a:t>õpimoodulit</a:t>
            </a:r>
            <a:r>
              <a:rPr lang="en-GB" dirty="0"/>
              <a:t>, et </a:t>
            </a:r>
            <a:r>
              <a:rPr lang="en-GB" dirty="0" err="1"/>
              <a:t>valida</a:t>
            </a:r>
            <a:r>
              <a:rPr lang="en-GB" dirty="0"/>
              <a:t> </a:t>
            </a:r>
            <a:r>
              <a:rPr lang="en-GB" dirty="0" err="1"/>
              <a:t>nende</a:t>
            </a:r>
            <a:r>
              <a:rPr lang="en-GB" dirty="0"/>
              <a:t> </a:t>
            </a:r>
            <a:r>
              <a:rPr lang="en-GB" dirty="0" err="1"/>
              <a:t>hulgast</a:t>
            </a:r>
            <a:r>
              <a:rPr lang="en-GB" dirty="0"/>
              <a:t> </a:t>
            </a:r>
            <a:r>
              <a:rPr lang="en-GB" dirty="0" err="1"/>
              <a:t>algoritmi</a:t>
            </a:r>
            <a:r>
              <a:rPr lang="en-GB" dirty="0"/>
              <a:t> ja </a:t>
            </a:r>
            <a:r>
              <a:rPr lang="en-GB" dirty="0" err="1"/>
              <a:t>õpetaja</a:t>
            </a:r>
            <a:r>
              <a:rPr lang="en-GB" dirty="0"/>
              <a:t> </a:t>
            </a:r>
            <a:r>
              <a:rPr lang="en-GB" dirty="0" err="1"/>
              <a:t>abiga</a:t>
            </a:r>
            <a:r>
              <a:rPr lang="en-GB" dirty="0"/>
              <a:t> </a:t>
            </a:r>
            <a:r>
              <a:rPr lang="en-GB" dirty="0" err="1"/>
              <a:t>sobivad</a:t>
            </a:r>
            <a:endParaRPr lang="et-EE" dirty="0"/>
          </a:p>
        </p:txBody>
      </p:sp>
      <p:sp>
        <p:nvSpPr>
          <p:cNvPr id="4" name="Slaidinumbri kohatäide 3">
            <a:extLst>
              <a:ext uri="{FF2B5EF4-FFF2-40B4-BE49-F238E27FC236}">
                <a16:creationId xmlns:a16="http://schemas.microsoft.com/office/drawing/2014/main" id="{9A1E2187-4ACC-4EA8-ADF4-B383DEF49A37}"/>
              </a:ext>
            </a:extLst>
          </p:cNvPr>
          <p:cNvSpPr>
            <a:spLocks noGrp="1"/>
          </p:cNvSpPr>
          <p:nvPr>
            <p:ph type="sldNum" sz="quarter" idx="4"/>
          </p:nvPr>
        </p:nvSpPr>
        <p:spPr/>
        <p:txBody>
          <a:bodyPr/>
          <a:lstStyle/>
          <a:p>
            <a:fld id="{AA83FDEA-09B5-4ABC-98BC-DF0F986E070A}" type="slidenum">
              <a:rPr lang="et-EE" smtClean="0"/>
              <a:pPr/>
              <a:t>46</a:t>
            </a:fld>
            <a:endParaRPr lang="et-EE"/>
          </a:p>
        </p:txBody>
      </p:sp>
      <p:pic>
        <p:nvPicPr>
          <p:cNvPr id="5" name="Pilt 4">
            <a:extLst>
              <a:ext uri="{FF2B5EF4-FFF2-40B4-BE49-F238E27FC236}">
                <a16:creationId xmlns:a16="http://schemas.microsoft.com/office/drawing/2014/main" id="{E0649121-175E-41EE-90BB-52969A4701E1}"/>
              </a:ext>
            </a:extLst>
          </p:cNvPr>
          <p:cNvPicPr>
            <a:picLocks noChangeAspect="1"/>
          </p:cNvPicPr>
          <p:nvPr/>
        </p:nvPicPr>
        <p:blipFill>
          <a:blip r:embed="rId2"/>
          <a:stretch>
            <a:fillRect/>
          </a:stretch>
        </p:blipFill>
        <p:spPr>
          <a:xfrm>
            <a:off x="5999201" y="190764"/>
            <a:ext cx="2687599" cy="1970906"/>
          </a:xfrm>
          <a:prstGeom prst="rect">
            <a:avLst/>
          </a:prstGeom>
        </p:spPr>
      </p:pic>
    </p:spTree>
    <p:extLst>
      <p:ext uri="{BB962C8B-B14F-4D97-AF65-F5344CB8AC3E}">
        <p14:creationId xmlns:p14="http://schemas.microsoft.com/office/powerpoint/2010/main" val="4218666528"/>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11B1545-19CE-4BA5-AE0D-D5AD81D5DD95}"/>
              </a:ext>
            </a:extLst>
          </p:cNvPr>
          <p:cNvSpPr>
            <a:spLocks noGrp="1"/>
          </p:cNvSpPr>
          <p:nvPr>
            <p:ph type="title"/>
          </p:nvPr>
        </p:nvSpPr>
        <p:spPr/>
        <p:txBody>
          <a:bodyPr/>
          <a:lstStyle/>
          <a:p>
            <a:r>
              <a:rPr lang="en-GB" b="1" dirty="0"/>
              <a:t>Summit public schools</a:t>
            </a:r>
            <a:r>
              <a:rPr lang="en-GB" dirty="0"/>
              <a:t> </a:t>
            </a:r>
            <a:endParaRPr lang="et-EE" dirty="0"/>
          </a:p>
        </p:txBody>
      </p:sp>
      <p:sp>
        <p:nvSpPr>
          <p:cNvPr id="3" name="Sisu kohatäide 2">
            <a:extLst>
              <a:ext uri="{FF2B5EF4-FFF2-40B4-BE49-F238E27FC236}">
                <a16:creationId xmlns:a16="http://schemas.microsoft.com/office/drawing/2014/main" id="{C8AE96A4-1EAD-4231-97BA-55B520D4530D}"/>
              </a:ext>
            </a:extLst>
          </p:cNvPr>
          <p:cNvSpPr>
            <a:spLocks noGrp="1"/>
          </p:cNvSpPr>
          <p:nvPr>
            <p:ph idx="1"/>
          </p:nvPr>
        </p:nvSpPr>
        <p:spPr>
          <a:xfrm>
            <a:off x="457200" y="1180496"/>
            <a:ext cx="8229600" cy="4267729"/>
          </a:xfrm>
        </p:spPr>
        <p:txBody>
          <a:bodyPr>
            <a:normAutofit/>
          </a:bodyPr>
          <a:lstStyle/>
          <a:p>
            <a:pPr marL="0" indent="0">
              <a:buNone/>
            </a:pPr>
            <a:r>
              <a:rPr lang="et-EE" dirty="0"/>
              <a:t>P</a:t>
            </a:r>
            <a:r>
              <a:rPr lang="en-GB" dirty="0" err="1"/>
              <a:t>ersonaliseeritud</a:t>
            </a:r>
            <a:r>
              <a:rPr lang="en-GB" dirty="0"/>
              <a:t> </a:t>
            </a:r>
            <a:r>
              <a:rPr lang="en-GB" dirty="0" err="1"/>
              <a:t>õppekeskkond</a:t>
            </a:r>
            <a:r>
              <a:rPr lang="en-GB" dirty="0"/>
              <a:t> (PLP), </a:t>
            </a:r>
            <a:endParaRPr lang="et-EE" dirty="0"/>
          </a:p>
          <a:p>
            <a:pPr marL="0" indent="0">
              <a:buNone/>
            </a:pPr>
            <a:r>
              <a:rPr lang="en-GB" dirty="0" err="1"/>
              <a:t>Zukerberg</a:t>
            </a:r>
            <a:r>
              <a:rPr lang="en-GB" dirty="0"/>
              <a:t> </a:t>
            </a:r>
            <a:r>
              <a:rPr lang="en-GB" dirty="0" err="1"/>
              <a:t>toetab</a:t>
            </a:r>
            <a:r>
              <a:rPr lang="en-GB" dirty="0"/>
              <a:t> 30 </a:t>
            </a:r>
            <a:r>
              <a:rPr lang="en-GB" dirty="0" err="1"/>
              <a:t>arendajast</a:t>
            </a:r>
            <a:r>
              <a:rPr lang="en-GB" dirty="0"/>
              <a:t> </a:t>
            </a:r>
            <a:r>
              <a:rPr lang="en-GB" dirty="0" err="1"/>
              <a:t>meeskonnaga</a:t>
            </a:r>
            <a:r>
              <a:rPr lang="en-GB" dirty="0"/>
              <a:t>, </a:t>
            </a:r>
            <a:endParaRPr lang="et-EE" dirty="0"/>
          </a:p>
          <a:p>
            <a:pPr marL="0" indent="0">
              <a:buNone/>
            </a:pPr>
            <a:r>
              <a:rPr lang="et-EE" dirty="0"/>
              <a:t>H</a:t>
            </a:r>
            <a:r>
              <a:rPr lang="en-GB" dirty="0" err="1"/>
              <a:t>etkel</a:t>
            </a:r>
            <a:r>
              <a:rPr lang="en-GB" dirty="0"/>
              <a:t> </a:t>
            </a:r>
            <a:r>
              <a:rPr lang="en-GB" dirty="0" err="1"/>
              <a:t>üle</a:t>
            </a:r>
            <a:r>
              <a:rPr lang="en-GB" dirty="0"/>
              <a:t> 100 </a:t>
            </a:r>
            <a:r>
              <a:rPr lang="en-GB" dirty="0" err="1"/>
              <a:t>kooli</a:t>
            </a:r>
            <a:r>
              <a:rPr lang="en-GB" dirty="0"/>
              <a:t>, </a:t>
            </a:r>
            <a:r>
              <a:rPr lang="en-GB" dirty="0" err="1"/>
              <a:t>kuid</a:t>
            </a:r>
            <a:r>
              <a:rPr lang="en-GB" dirty="0"/>
              <a:t> on </a:t>
            </a:r>
            <a:r>
              <a:rPr lang="en-GB" dirty="0" err="1"/>
              <a:t>plaanis</a:t>
            </a:r>
            <a:r>
              <a:rPr lang="en-GB" dirty="0"/>
              <a:t> </a:t>
            </a:r>
            <a:r>
              <a:rPr lang="en-GB" dirty="0" err="1"/>
              <a:t>laiendada</a:t>
            </a:r>
            <a:r>
              <a:rPr lang="en-GB" dirty="0"/>
              <a:t> </a:t>
            </a:r>
            <a:r>
              <a:rPr lang="en-GB" dirty="0" err="1"/>
              <a:t>lähema</a:t>
            </a:r>
            <a:r>
              <a:rPr lang="en-GB" dirty="0"/>
              <a:t> </a:t>
            </a:r>
            <a:r>
              <a:rPr lang="en-GB" dirty="0" err="1"/>
              <a:t>ajal</a:t>
            </a:r>
            <a:r>
              <a:rPr lang="en-GB" dirty="0"/>
              <a:t> </a:t>
            </a:r>
            <a:r>
              <a:rPr lang="en-GB" dirty="0" err="1"/>
              <a:t>üle</a:t>
            </a:r>
            <a:r>
              <a:rPr lang="en-GB" dirty="0"/>
              <a:t> 1000</a:t>
            </a:r>
            <a:r>
              <a:rPr lang="et-EE" dirty="0"/>
              <a:t>.</a:t>
            </a:r>
            <a:r>
              <a:rPr lang="en-GB" dirty="0"/>
              <a:t> </a:t>
            </a:r>
            <a:endParaRPr lang="et-EE" dirty="0"/>
          </a:p>
          <a:p>
            <a:pPr marL="0" indent="0">
              <a:buNone/>
            </a:pPr>
            <a:r>
              <a:rPr lang="et-EE" dirty="0"/>
              <a:t>M</a:t>
            </a:r>
            <a:r>
              <a:rPr lang="en-GB" dirty="0" err="1"/>
              <a:t>õeldud</a:t>
            </a:r>
            <a:r>
              <a:rPr lang="en-GB" dirty="0"/>
              <a:t> </a:t>
            </a:r>
            <a:r>
              <a:rPr lang="en-GB" dirty="0" err="1"/>
              <a:t>vaesematele</a:t>
            </a:r>
            <a:r>
              <a:rPr lang="en-GB" dirty="0"/>
              <a:t> </a:t>
            </a:r>
            <a:r>
              <a:rPr lang="en-GB" dirty="0" err="1"/>
              <a:t>lastele</a:t>
            </a:r>
            <a:r>
              <a:rPr lang="en-GB" dirty="0"/>
              <a:t>, </a:t>
            </a:r>
            <a:r>
              <a:rPr lang="en-GB" dirty="0" err="1"/>
              <a:t>põhineb</a:t>
            </a:r>
            <a:r>
              <a:rPr lang="en-GB" dirty="0"/>
              <a:t> </a:t>
            </a:r>
            <a:r>
              <a:rPr lang="en-GB" dirty="0" err="1"/>
              <a:t>ulatuslikult</a:t>
            </a:r>
            <a:r>
              <a:rPr lang="en-GB" dirty="0"/>
              <a:t> </a:t>
            </a:r>
            <a:r>
              <a:rPr lang="en-GB" dirty="0" err="1"/>
              <a:t>õpilaste</a:t>
            </a:r>
            <a:r>
              <a:rPr lang="en-GB" dirty="0"/>
              <a:t> </a:t>
            </a:r>
            <a:r>
              <a:rPr lang="en-GB" dirty="0" err="1"/>
              <a:t>autonoomsele</a:t>
            </a:r>
            <a:r>
              <a:rPr lang="en-GB" dirty="0"/>
              <a:t> </a:t>
            </a:r>
            <a:r>
              <a:rPr lang="en-GB" dirty="0" err="1"/>
              <a:t>motivatsioonile</a:t>
            </a:r>
            <a:r>
              <a:rPr lang="en-GB" dirty="0"/>
              <a:t> ja </a:t>
            </a:r>
            <a:r>
              <a:rPr lang="en-GB" dirty="0" err="1"/>
              <a:t>arendab</a:t>
            </a:r>
            <a:r>
              <a:rPr lang="en-GB" dirty="0"/>
              <a:t> </a:t>
            </a:r>
            <a:r>
              <a:rPr lang="en-GB" dirty="0" err="1"/>
              <a:t>visadust</a:t>
            </a:r>
            <a:r>
              <a:rPr lang="en-GB" dirty="0"/>
              <a:t> ja </a:t>
            </a:r>
            <a:r>
              <a:rPr lang="en-GB" dirty="0" err="1"/>
              <a:t>enesekontrolli</a:t>
            </a:r>
            <a:r>
              <a:rPr lang="en-GB" dirty="0"/>
              <a:t>. </a:t>
            </a:r>
            <a:endParaRPr lang="et-EE" dirty="0"/>
          </a:p>
          <a:p>
            <a:pPr marL="0" indent="0">
              <a:buNone/>
            </a:pPr>
            <a:r>
              <a:rPr lang="en-GB" dirty="0" err="1"/>
              <a:t>Õpi</a:t>
            </a:r>
            <a:r>
              <a:rPr lang="et-EE" dirty="0"/>
              <a:t>l</a:t>
            </a:r>
            <a:r>
              <a:rPr lang="en-GB" dirty="0" err="1"/>
              <a:t>ased</a:t>
            </a:r>
            <a:r>
              <a:rPr lang="en-GB" dirty="0"/>
              <a:t> </a:t>
            </a:r>
            <a:r>
              <a:rPr lang="en-GB" dirty="0" err="1"/>
              <a:t>õpivad</a:t>
            </a:r>
            <a:r>
              <a:rPr lang="en-GB" dirty="0"/>
              <a:t> </a:t>
            </a:r>
            <a:r>
              <a:rPr lang="en-GB" dirty="0" err="1"/>
              <a:t>oma</a:t>
            </a:r>
            <a:r>
              <a:rPr lang="en-GB" dirty="0"/>
              <a:t> tempos (</a:t>
            </a:r>
            <a:r>
              <a:rPr lang="en-GB" dirty="0" err="1"/>
              <a:t>ometi</a:t>
            </a:r>
            <a:r>
              <a:rPr lang="en-GB" dirty="0"/>
              <a:t> </a:t>
            </a:r>
            <a:r>
              <a:rPr lang="en-GB" dirty="0" err="1"/>
              <a:t>analüüsitakse</a:t>
            </a:r>
            <a:r>
              <a:rPr lang="en-GB" dirty="0"/>
              <a:t> </a:t>
            </a:r>
            <a:r>
              <a:rPr lang="en-GB" dirty="0" err="1"/>
              <a:t>õppimist</a:t>
            </a:r>
            <a:r>
              <a:rPr lang="en-GB" dirty="0"/>
              <a:t>)  ja </a:t>
            </a:r>
            <a:r>
              <a:rPr lang="en-GB" dirty="0" err="1"/>
              <a:t>lõpuks</a:t>
            </a:r>
            <a:r>
              <a:rPr lang="en-GB" dirty="0"/>
              <a:t> on test. </a:t>
            </a:r>
            <a:endParaRPr lang="et-EE" dirty="0"/>
          </a:p>
          <a:p>
            <a:pPr marL="0" indent="0">
              <a:buNone/>
            </a:pPr>
            <a:r>
              <a:rPr lang="en-GB" dirty="0"/>
              <a:t>Mitte </a:t>
            </a:r>
            <a:r>
              <a:rPr lang="en-GB" dirty="0" err="1"/>
              <a:t>õppimise</a:t>
            </a:r>
            <a:r>
              <a:rPr lang="en-GB" dirty="0"/>
              <a:t> </a:t>
            </a:r>
            <a:r>
              <a:rPr lang="en-GB" dirty="0" err="1"/>
              <a:t>ajal</a:t>
            </a:r>
            <a:r>
              <a:rPr lang="en-GB" dirty="0"/>
              <a:t> </a:t>
            </a:r>
            <a:r>
              <a:rPr lang="en-GB" dirty="0" err="1"/>
              <a:t>arutatakse</a:t>
            </a:r>
            <a:r>
              <a:rPr lang="en-GB" dirty="0"/>
              <a:t> </a:t>
            </a:r>
            <a:r>
              <a:rPr lang="en-GB" dirty="0" err="1"/>
              <a:t>õppimist</a:t>
            </a:r>
            <a:r>
              <a:rPr lang="en-GB" dirty="0"/>
              <a:t> </a:t>
            </a:r>
            <a:r>
              <a:rPr lang="en-GB" dirty="0" err="1"/>
              <a:t>õpetajaga</a:t>
            </a:r>
            <a:r>
              <a:rPr lang="en-GB" dirty="0"/>
              <a:t>. </a:t>
            </a:r>
            <a:endParaRPr lang="et-EE" dirty="0"/>
          </a:p>
          <a:p>
            <a:pPr marL="0" indent="0">
              <a:buNone/>
            </a:pPr>
            <a:r>
              <a:rPr lang="en-GB" dirty="0" err="1"/>
              <a:t>Viib</a:t>
            </a:r>
            <a:r>
              <a:rPr lang="en-GB" dirty="0"/>
              <a:t> </a:t>
            </a:r>
            <a:r>
              <a:rPr lang="en-GB" dirty="0" err="1"/>
              <a:t>ümberpööratud</a:t>
            </a:r>
            <a:r>
              <a:rPr lang="en-GB" dirty="0"/>
              <a:t> </a:t>
            </a:r>
            <a:r>
              <a:rPr lang="en-GB" dirty="0" err="1"/>
              <a:t>klassiruumi</a:t>
            </a:r>
            <a:r>
              <a:rPr lang="en-GB" dirty="0"/>
              <a:t> </a:t>
            </a:r>
            <a:r>
              <a:rPr lang="en-GB" dirty="0" err="1"/>
              <a:t>järgmisele</a:t>
            </a:r>
            <a:r>
              <a:rPr lang="en-GB" dirty="0"/>
              <a:t> </a:t>
            </a:r>
            <a:r>
              <a:rPr lang="en-GB" dirty="0" err="1"/>
              <a:t>tasemele</a:t>
            </a:r>
            <a:r>
              <a:rPr lang="en-GB" dirty="0"/>
              <a:t>.</a:t>
            </a:r>
            <a:endParaRPr lang="et-EE" dirty="0"/>
          </a:p>
        </p:txBody>
      </p:sp>
      <p:sp>
        <p:nvSpPr>
          <p:cNvPr id="4" name="Slaidinumbri kohatäide 3">
            <a:extLst>
              <a:ext uri="{FF2B5EF4-FFF2-40B4-BE49-F238E27FC236}">
                <a16:creationId xmlns:a16="http://schemas.microsoft.com/office/drawing/2014/main" id="{7199484E-5B45-4408-8B91-4282156384F5}"/>
              </a:ext>
            </a:extLst>
          </p:cNvPr>
          <p:cNvSpPr>
            <a:spLocks noGrp="1"/>
          </p:cNvSpPr>
          <p:nvPr>
            <p:ph type="sldNum" sz="quarter" idx="4"/>
          </p:nvPr>
        </p:nvSpPr>
        <p:spPr/>
        <p:txBody>
          <a:bodyPr/>
          <a:lstStyle/>
          <a:p>
            <a:fld id="{AA83FDEA-09B5-4ABC-98BC-DF0F986E070A}" type="slidenum">
              <a:rPr lang="et-EE" smtClean="0"/>
              <a:pPr/>
              <a:t>47</a:t>
            </a:fld>
            <a:endParaRPr lang="et-EE"/>
          </a:p>
        </p:txBody>
      </p:sp>
      <p:pic>
        <p:nvPicPr>
          <p:cNvPr id="5" name="Pilt 4">
            <a:extLst>
              <a:ext uri="{FF2B5EF4-FFF2-40B4-BE49-F238E27FC236}">
                <a16:creationId xmlns:a16="http://schemas.microsoft.com/office/drawing/2014/main" id="{EE7ECC00-D284-4791-98C0-DD0FBCA506BA}"/>
              </a:ext>
            </a:extLst>
          </p:cNvPr>
          <p:cNvPicPr>
            <a:picLocks noChangeAspect="1"/>
          </p:cNvPicPr>
          <p:nvPr/>
        </p:nvPicPr>
        <p:blipFill>
          <a:blip r:embed="rId2"/>
          <a:stretch>
            <a:fillRect/>
          </a:stretch>
        </p:blipFill>
        <p:spPr>
          <a:xfrm>
            <a:off x="6732240" y="182596"/>
            <a:ext cx="2304256" cy="1689788"/>
          </a:xfrm>
          <a:prstGeom prst="rect">
            <a:avLst/>
          </a:prstGeom>
        </p:spPr>
      </p:pic>
    </p:spTree>
    <p:extLst>
      <p:ext uri="{BB962C8B-B14F-4D97-AF65-F5344CB8AC3E}">
        <p14:creationId xmlns:p14="http://schemas.microsoft.com/office/powerpoint/2010/main" val="649926633"/>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8D294F3-C1CF-4A4A-906C-660A2218632F}"/>
              </a:ext>
            </a:extLst>
          </p:cNvPr>
          <p:cNvSpPr>
            <a:spLocks noGrp="1"/>
          </p:cNvSpPr>
          <p:nvPr>
            <p:ph type="title"/>
          </p:nvPr>
        </p:nvSpPr>
        <p:spPr/>
        <p:txBody>
          <a:bodyPr/>
          <a:lstStyle/>
          <a:p>
            <a:r>
              <a:rPr lang="et-EE" dirty="0"/>
              <a:t>Khan </a:t>
            </a:r>
            <a:r>
              <a:rPr lang="et-EE" dirty="0" err="1"/>
              <a:t>Lab</a:t>
            </a:r>
            <a:r>
              <a:rPr lang="et-EE" dirty="0"/>
              <a:t> </a:t>
            </a:r>
            <a:r>
              <a:rPr lang="et-EE" dirty="0" err="1"/>
              <a:t>Schools</a:t>
            </a:r>
            <a:endParaRPr lang="et-EE" dirty="0"/>
          </a:p>
        </p:txBody>
      </p:sp>
      <p:sp>
        <p:nvSpPr>
          <p:cNvPr id="3" name="Sisu kohatäide 2">
            <a:extLst>
              <a:ext uri="{FF2B5EF4-FFF2-40B4-BE49-F238E27FC236}">
                <a16:creationId xmlns:a16="http://schemas.microsoft.com/office/drawing/2014/main" id="{85B4CA5B-5582-4F2C-942D-F67BDD2AEDB9}"/>
              </a:ext>
            </a:extLst>
          </p:cNvPr>
          <p:cNvSpPr>
            <a:spLocks noGrp="1"/>
          </p:cNvSpPr>
          <p:nvPr>
            <p:ph idx="1"/>
          </p:nvPr>
        </p:nvSpPr>
        <p:spPr>
          <a:xfrm>
            <a:off x="457200" y="1181364"/>
            <a:ext cx="8229600" cy="4304772"/>
          </a:xfrm>
        </p:spPr>
        <p:txBody>
          <a:bodyPr>
            <a:normAutofit fontScale="85000" lnSpcReduction="20000"/>
          </a:bodyPr>
          <a:lstStyle/>
          <a:p>
            <a:pPr marL="0" indent="0">
              <a:buNone/>
            </a:pPr>
            <a:r>
              <a:rPr lang="en-GB" dirty="0" err="1"/>
              <a:t>Klassid</a:t>
            </a:r>
            <a:r>
              <a:rPr lang="en-GB" dirty="0"/>
              <a:t> </a:t>
            </a:r>
            <a:r>
              <a:rPr lang="en-GB" dirty="0" err="1"/>
              <a:t>ei</a:t>
            </a:r>
            <a:r>
              <a:rPr lang="en-GB" dirty="0"/>
              <a:t> ole </a:t>
            </a:r>
            <a:r>
              <a:rPr lang="en-GB" dirty="0" err="1"/>
              <a:t>moodustatud</a:t>
            </a:r>
            <a:r>
              <a:rPr lang="en-GB" dirty="0"/>
              <a:t> </a:t>
            </a:r>
            <a:r>
              <a:rPr lang="en-GB" dirty="0" err="1"/>
              <a:t>vanusepõhiselt</a:t>
            </a:r>
            <a:r>
              <a:rPr lang="en-GB" dirty="0"/>
              <a:t> </a:t>
            </a:r>
            <a:r>
              <a:rPr lang="en-GB" dirty="0" err="1"/>
              <a:t>vaid</a:t>
            </a:r>
            <a:r>
              <a:rPr lang="en-GB" dirty="0"/>
              <a:t> </a:t>
            </a:r>
            <a:endParaRPr lang="et-EE" dirty="0"/>
          </a:p>
          <a:p>
            <a:pPr marL="0" indent="0">
              <a:buNone/>
            </a:pPr>
            <a:r>
              <a:rPr lang="et-EE" dirty="0"/>
              <a:t>koostöölise iseseisvuse taseme järgi</a:t>
            </a:r>
            <a:r>
              <a:rPr lang="en-GB" dirty="0"/>
              <a:t>. </a:t>
            </a:r>
            <a:r>
              <a:rPr lang="et-EE" dirty="0"/>
              <a:t>Nn.</a:t>
            </a:r>
          </a:p>
          <a:p>
            <a:pPr marL="0" indent="0">
              <a:buNone/>
            </a:pPr>
            <a:r>
              <a:rPr lang="et-EE" dirty="0"/>
              <a:t>t</a:t>
            </a:r>
            <a:r>
              <a:rPr lang="en-GB" dirty="0" err="1"/>
              <a:t>äidesaatvate</a:t>
            </a:r>
            <a:r>
              <a:rPr lang="en-GB" dirty="0"/>
              <a:t> </a:t>
            </a:r>
            <a:r>
              <a:rPr lang="en-GB" dirty="0" err="1"/>
              <a:t>funktsioonide</a:t>
            </a:r>
            <a:r>
              <a:rPr lang="en-GB" dirty="0"/>
              <a:t> </a:t>
            </a:r>
            <a:r>
              <a:rPr lang="en-GB" dirty="0" err="1"/>
              <a:t>arengu</a:t>
            </a:r>
            <a:r>
              <a:rPr lang="en-GB" dirty="0"/>
              <a:t> </a:t>
            </a:r>
            <a:r>
              <a:rPr lang="en-GB" dirty="0" err="1"/>
              <a:t>taseme</a:t>
            </a:r>
            <a:r>
              <a:rPr lang="en-GB" dirty="0"/>
              <a:t> </a:t>
            </a:r>
            <a:r>
              <a:rPr lang="en-GB" dirty="0" err="1"/>
              <a:t>järgi</a:t>
            </a:r>
            <a:r>
              <a:rPr lang="en-GB" dirty="0"/>
              <a:t>. </a:t>
            </a:r>
            <a:endParaRPr lang="et-EE" dirty="0"/>
          </a:p>
          <a:p>
            <a:pPr marL="0" indent="0">
              <a:buNone/>
            </a:pPr>
            <a:endParaRPr lang="et-EE" dirty="0"/>
          </a:p>
          <a:p>
            <a:pPr marL="0" indent="0">
              <a:buNone/>
            </a:pPr>
            <a:r>
              <a:rPr lang="en-GB" dirty="0" err="1"/>
              <a:t>Õpetamisel</a:t>
            </a:r>
            <a:r>
              <a:rPr lang="en-GB" dirty="0"/>
              <a:t> </a:t>
            </a:r>
            <a:r>
              <a:rPr lang="en-GB" dirty="0" err="1"/>
              <a:t>pööratakse</a:t>
            </a:r>
            <a:r>
              <a:rPr lang="en-GB" dirty="0"/>
              <a:t> </a:t>
            </a:r>
            <a:r>
              <a:rPr lang="en-GB" dirty="0" err="1"/>
              <a:t>palju</a:t>
            </a:r>
            <a:r>
              <a:rPr lang="en-GB" dirty="0"/>
              <a:t> </a:t>
            </a:r>
            <a:r>
              <a:rPr lang="en-GB" dirty="0" err="1"/>
              <a:t>tähelepanu</a:t>
            </a:r>
            <a:r>
              <a:rPr lang="en-GB" dirty="0"/>
              <a:t> </a:t>
            </a:r>
            <a:r>
              <a:rPr lang="en-GB" dirty="0" err="1"/>
              <a:t>konteksti</a:t>
            </a:r>
            <a:r>
              <a:rPr lang="en-GB" dirty="0"/>
              <a:t> </a:t>
            </a:r>
            <a:r>
              <a:rPr lang="en-GB" dirty="0" err="1"/>
              <a:t>olemasolule</a:t>
            </a:r>
            <a:r>
              <a:rPr lang="en-GB" dirty="0"/>
              <a:t>. </a:t>
            </a:r>
            <a:r>
              <a:rPr lang="en-GB" dirty="0" err="1"/>
              <a:t>Nii</a:t>
            </a:r>
            <a:r>
              <a:rPr lang="en-GB" dirty="0"/>
              <a:t> </a:t>
            </a:r>
            <a:r>
              <a:rPr lang="en-GB" dirty="0" err="1"/>
              <a:t>reaalsele</a:t>
            </a:r>
            <a:r>
              <a:rPr lang="en-GB" dirty="0"/>
              <a:t>, </a:t>
            </a:r>
            <a:r>
              <a:rPr lang="en-GB" dirty="0" err="1"/>
              <a:t>virtuaalsele</a:t>
            </a:r>
            <a:r>
              <a:rPr lang="en-GB" dirty="0"/>
              <a:t> </a:t>
            </a:r>
            <a:r>
              <a:rPr lang="en-GB" dirty="0" err="1"/>
              <a:t>kui</a:t>
            </a:r>
            <a:r>
              <a:rPr lang="en-GB" dirty="0"/>
              <a:t> </a:t>
            </a:r>
            <a:r>
              <a:rPr lang="en-GB" dirty="0" err="1"/>
              <a:t>liitreaalsuse</a:t>
            </a:r>
            <a:r>
              <a:rPr lang="en-GB" dirty="0"/>
              <a:t> </a:t>
            </a:r>
            <a:r>
              <a:rPr lang="en-GB" dirty="0" err="1"/>
              <a:t>kontekstile</a:t>
            </a:r>
            <a:r>
              <a:rPr lang="en-GB" dirty="0"/>
              <a:t>. </a:t>
            </a:r>
            <a:endParaRPr lang="et-EE" dirty="0"/>
          </a:p>
          <a:p>
            <a:pPr marL="0" indent="0">
              <a:buNone/>
            </a:pPr>
            <a:endParaRPr lang="et-EE" dirty="0"/>
          </a:p>
          <a:p>
            <a:pPr marL="0" indent="0">
              <a:buNone/>
            </a:pPr>
            <a:r>
              <a:rPr lang="en-GB" dirty="0"/>
              <a:t>Pool </a:t>
            </a:r>
            <a:r>
              <a:rPr lang="en-GB" dirty="0" err="1"/>
              <a:t>ajast</a:t>
            </a:r>
            <a:r>
              <a:rPr lang="en-GB" dirty="0"/>
              <a:t> on </a:t>
            </a:r>
            <a:r>
              <a:rPr lang="en-GB" dirty="0" err="1"/>
              <a:t>projektõpe</a:t>
            </a:r>
            <a:r>
              <a:rPr lang="en-GB" dirty="0"/>
              <a:t>. </a:t>
            </a:r>
            <a:r>
              <a:rPr lang="en-GB" dirty="0" err="1"/>
              <a:t>Kõik</a:t>
            </a:r>
            <a:r>
              <a:rPr lang="en-GB" dirty="0"/>
              <a:t> </a:t>
            </a:r>
            <a:r>
              <a:rPr lang="en-GB" dirty="0" err="1"/>
              <a:t>projektid</a:t>
            </a:r>
            <a:r>
              <a:rPr lang="en-GB" dirty="0"/>
              <a:t> on </a:t>
            </a:r>
            <a:r>
              <a:rPr lang="en-GB" dirty="0" err="1"/>
              <a:t>interdistsiplinaarsed</a:t>
            </a:r>
            <a:r>
              <a:rPr lang="en-GB" dirty="0"/>
              <a:t>. </a:t>
            </a:r>
            <a:r>
              <a:rPr lang="en-GB" dirty="0" err="1"/>
              <a:t>Lahendatakse</a:t>
            </a:r>
            <a:r>
              <a:rPr lang="en-GB" dirty="0"/>
              <a:t> </a:t>
            </a:r>
            <a:r>
              <a:rPr lang="en-GB" dirty="0" err="1"/>
              <a:t>reaalse</a:t>
            </a:r>
            <a:r>
              <a:rPr lang="en-GB" dirty="0"/>
              <a:t> </a:t>
            </a:r>
            <a:r>
              <a:rPr lang="en-GB" dirty="0" err="1"/>
              <a:t>elu</a:t>
            </a:r>
            <a:r>
              <a:rPr lang="en-GB" dirty="0"/>
              <a:t> </a:t>
            </a:r>
            <a:r>
              <a:rPr lang="en-GB" dirty="0" err="1"/>
              <a:t>probleeme</a:t>
            </a:r>
            <a:r>
              <a:rPr lang="en-GB" dirty="0"/>
              <a:t> ja </a:t>
            </a:r>
            <a:r>
              <a:rPr lang="en-GB" dirty="0" err="1"/>
              <a:t>arendadakse</a:t>
            </a:r>
            <a:r>
              <a:rPr lang="en-GB" dirty="0"/>
              <a:t> </a:t>
            </a:r>
            <a:r>
              <a:rPr lang="en-GB" dirty="0" err="1"/>
              <a:t>sealjuures</a:t>
            </a:r>
            <a:r>
              <a:rPr lang="en-GB" dirty="0"/>
              <a:t> </a:t>
            </a:r>
            <a:r>
              <a:rPr lang="en-GB" dirty="0" err="1"/>
              <a:t>iseloomu</a:t>
            </a:r>
            <a:r>
              <a:rPr lang="en-GB" dirty="0"/>
              <a:t>. </a:t>
            </a:r>
            <a:endParaRPr lang="et-EE" dirty="0"/>
          </a:p>
          <a:p>
            <a:pPr marL="0" indent="0">
              <a:buNone/>
            </a:pPr>
            <a:endParaRPr lang="et-EE" dirty="0"/>
          </a:p>
          <a:p>
            <a:pPr marL="0" indent="0">
              <a:buNone/>
            </a:pPr>
            <a:r>
              <a:rPr lang="en-GB" dirty="0" err="1"/>
              <a:t>Kõikidelt</a:t>
            </a:r>
            <a:r>
              <a:rPr lang="en-GB" dirty="0"/>
              <a:t> </a:t>
            </a:r>
            <a:r>
              <a:rPr lang="en-GB" dirty="0" err="1"/>
              <a:t>õpilastelt</a:t>
            </a:r>
            <a:r>
              <a:rPr lang="en-GB" dirty="0"/>
              <a:t> </a:t>
            </a:r>
            <a:r>
              <a:rPr lang="en-GB" dirty="0" err="1"/>
              <a:t>oodatakse</a:t>
            </a:r>
            <a:r>
              <a:rPr lang="en-GB" dirty="0"/>
              <a:t> </a:t>
            </a:r>
            <a:r>
              <a:rPr lang="en-GB" dirty="0" err="1"/>
              <a:t>sama</a:t>
            </a:r>
            <a:r>
              <a:rPr lang="en-GB" dirty="0"/>
              <a:t> </a:t>
            </a:r>
            <a:r>
              <a:rPr lang="en-GB" dirty="0" err="1"/>
              <a:t>meisterlikkust</a:t>
            </a:r>
            <a:r>
              <a:rPr lang="en-GB" dirty="0"/>
              <a:t>. </a:t>
            </a:r>
            <a:r>
              <a:rPr lang="en-GB" dirty="0" err="1"/>
              <a:t>Õpiaeg</a:t>
            </a:r>
            <a:r>
              <a:rPr lang="en-GB" dirty="0"/>
              <a:t> </a:t>
            </a:r>
            <a:r>
              <a:rPr lang="en-GB" dirty="0" err="1"/>
              <a:t>võib</a:t>
            </a:r>
            <a:r>
              <a:rPr lang="en-GB" dirty="0"/>
              <a:t> olla õpilaseti </a:t>
            </a:r>
            <a:r>
              <a:rPr lang="en-GB" dirty="0" err="1"/>
              <a:t>erinev</a:t>
            </a:r>
            <a:r>
              <a:rPr lang="en-GB" dirty="0"/>
              <a:t>. </a:t>
            </a:r>
            <a:endParaRPr lang="et-EE" dirty="0"/>
          </a:p>
          <a:p>
            <a:pPr marL="0" indent="0">
              <a:buNone/>
            </a:pPr>
            <a:endParaRPr lang="et-EE" dirty="0"/>
          </a:p>
          <a:p>
            <a:pPr marL="0" indent="0">
              <a:buNone/>
            </a:pPr>
            <a:r>
              <a:rPr lang="en-GB" dirty="0" err="1"/>
              <a:t>Kasutatakse</a:t>
            </a:r>
            <a:r>
              <a:rPr lang="en-GB" dirty="0"/>
              <a:t> </a:t>
            </a:r>
            <a:r>
              <a:rPr lang="en-GB" dirty="0" err="1"/>
              <a:t>diagnostilisi</a:t>
            </a:r>
            <a:r>
              <a:rPr lang="en-GB" dirty="0"/>
              <a:t> teste, et </a:t>
            </a:r>
            <a:r>
              <a:rPr lang="en-GB" dirty="0" err="1"/>
              <a:t>tuvastada</a:t>
            </a:r>
            <a:r>
              <a:rPr lang="en-GB" dirty="0"/>
              <a:t> </a:t>
            </a:r>
            <a:r>
              <a:rPr lang="en-GB" dirty="0" err="1"/>
              <a:t>õpilase</a:t>
            </a:r>
            <a:r>
              <a:rPr lang="en-GB" dirty="0"/>
              <a:t> </a:t>
            </a:r>
            <a:r>
              <a:rPr lang="en-GB" dirty="0" err="1"/>
              <a:t>õpistiili</a:t>
            </a:r>
            <a:r>
              <a:rPr lang="en-GB" dirty="0"/>
              <a:t> ja </a:t>
            </a:r>
            <a:r>
              <a:rPr lang="en-GB" dirty="0" err="1"/>
              <a:t>valdamise</a:t>
            </a:r>
            <a:r>
              <a:rPr lang="en-GB" dirty="0"/>
              <a:t> </a:t>
            </a:r>
            <a:r>
              <a:rPr lang="en-GB" dirty="0" err="1"/>
              <a:t>taset</a:t>
            </a:r>
            <a:r>
              <a:rPr lang="en-GB" dirty="0"/>
              <a:t>. </a:t>
            </a:r>
            <a:endParaRPr lang="et-EE" dirty="0"/>
          </a:p>
        </p:txBody>
      </p:sp>
      <p:sp>
        <p:nvSpPr>
          <p:cNvPr id="4" name="Slaidinumbri kohatäide 3">
            <a:extLst>
              <a:ext uri="{FF2B5EF4-FFF2-40B4-BE49-F238E27FC236}">
                <a16:creationId xmlns:a16="http://schemas.microsoft.com/office/drawing/2014/main" id="{92FBC936-7A37-4567-8E88-3ACD9DAF3988}"/>
              </a:ext>
            </a:extLst>
          </p:cNvPr>
          <p:cNvSpPr>
            <a:spLocks noGrp="1"/>
          </p:cNvSpPr>
          <p:nvPr>
            <p:ph type="sldNum" sz="quarter" idx="4"/>
          </p:nvPr>
        </p:nvSpPr>
        <p:spPr/>
        <p:txBody>
          <a:bodyPr/>
          <a:lstStyle/>
          <a:p>
            <a:fld id="{AA83FDEA-09B5-4ABC-98BC-DF0F986E070A}" type="slidenum">
              <a:rPr lang="et-EE" smtClean="0"/>
              <a:pPr/>
              <a:t>48</a:t>
            </a:fld>
            <a:endParaRPr lang="et-EE"/>
          </a:p>
        </p:txBody>
      </p:sp>
      <p:pic>
        <p:nvPicPr>
          <p:cNvPr id="5" name="Pilt 4">
            <a:extLst>
              <a:ext uri="{FF2B5EF4-FFF2-40B4-BE49-F238E27FC236}">
                <a16:creationId xmlns:a16="http://schemas.microsoft.com/office/drawing/2014/main" id="{5E59CDCB-D396-4292-922C-F6FD356C2309}"/>
              </a:ext>
            </a:extLst>
          </p:cNvPr>
          <p:cNvPicPr>
            <a:picLocks noChangeAspect="1"/>
          </p:cNvPicPr>
          <p:nvPr/>
        </p:nvPicPr>
        <p:blipFill>
          <a:blip r:embed="rId2"/>
          <a:stretch>
            <a:fillRect/>
          </a:stretch>
        </p:blipFill>
        <p:spPr>
          <a:xfrm>
            <a:off x="6156176" y="193726"/>
            <a:ext cx="2688569" cy="1975275"/>
          </a:xfrm>
          <a:prstGeom prst="rect">
            <a:avLst/>
          </a:prstGeom>
        </p:spPr>
      </p:pic>
    </p:spTree>
    <p:extLst>
      <p:ext uri="{BB962C8B-B14F-4D97-AF65-F5344CB8AC3E}">
        <p14:creationId xmlns:p14="http://schemas.microsoft.com/office/powerpoint/2010/main" val="3068994317"/>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A160231-7C61-4198-A514-82D89F2987E0}"/>
              </a:ext>
            </a:extLst>
          </p:cNvPr>
          <p:cNvSpPr>
            <a:spLocks noGrp="1"/>
          </p:cNvSpPr>
          <p:nvPr>
            <p:ph type="title"/>
          </p:nvPr>
        </p:nvSpPr>
        <p:spPr/>
        <p:txBody>
          <a:bodyPr/>
          <a:lstStyle/>
          <a:p>
            <a:r>
              <a:rPr lang="et-EE" dirty="0"/>
              <a:t>Sana </a:t>
            </a:r>
            <a:r>
              <a:rPr lang="et-EE" dirty="0" err="1"/>
              <a:t>Labs</a:t>
            </a:r>
            <a:endParaRPr lang="et-EE" dirty="0"/>
          </a:p>
        </p:txBody>
      </p:sp>
      <p:sp>
        <p:nvSpPr>
          <p:cNvPr id="3" name="Sisu kohatäide 2">
            <a:extLst>
              <a:ext uri="{FF2B5EF4-FFF2-40B4-BE49-F238E27FC236}">
                <a16:creationId xmlns:a16="http://schemas.microsoft.com/office/drawing/2014/main" id="{17D7076F-04CE-44A1-9E33-0E4D8A4C819E}"/>
              </a:ext>
            </a:extLst>
          </p:cNvPr>
          <p:cNvSpPr>
            <a:spLocks noGrp="1"/>
          </p:cNvSpPr>
          <p:nvPr>
            <p:ph idx="1"/>
          </p:nvPr>
        </p:nvSpPr>
        <p:spPr>
          <a:xfrm>
            <a:off x="457200" y="1353344"/>
            <a:ext cx="8229600" cy="3771636"/>
          </a:xfrm>
        </p:spPr>
        <p:txBody>
          <a:bodyPr>
            <a:normAutofit lnSpcReduction="10000"/>
          </a:bodyPr>
          <a:lstStyle/>
          <a:p>
            <a:pPr marL="0" indent="0">
              <a:buNone/>
            </a:pPr>
            <a:r>
              <a:rPr lang="et-EE" dirty="0"/>
              <a:t>Rootslaste tehisintellekti ettevõte. Tegeleb </a:t>
            </a:r>
          </a:p>
          <a:p>
            <a:pPr marL="0" indent="0">
              <a:buNone/>
            </a:pPr>
            <a:r>
              <a:rPr lang="et-EE" dirty="0"/>
              <a:t>e-kursuste isikupärastamisega – leiab igale</a:t>
            </a:r>
          </a:p>
          <a:p>
            <a:pPr marL="0" indent="0">
              <a:buNone/>
            </a:pPr>
            <a:r>
              <a:rPr lang="et-EE" dirty="0"/>
              <a:t>õpilasele optimaalse õppimistee. </a:t>
            </a:r>
          </a:p>
          <a:p>
            <a:pPr marL="0" indent="0">
              <a:buNone/>
            </a:pPr>
            <a:endParaRPr lang="et-EE" dirty="0"/>
          </a:p>
          <a:p>
            <a:pPr marL="0" indent="0">
              <a:buNone/>
            </a:pPr>
            <a:r>
              <a:rPr lang="et-EE" dirty="0"/>
              <a:t>Saab kasutada täiendava kihina suvalise e-testimise pangale või õppimiseks mõeldud mängule. Esitab küsimusi ja pakub selgitusi ning optimeerib õpilase õpiteed reaalajas.</a:t>
            </a:r>
          </a:p>
          <a:p>
            <a:pPr marL="0" indent="0">
              <a:buNone/>
            </a:pPr>
            <a:endParaRPr lang="et-EE" dirty="0"/>
          </a:p>
          <a:p>
            <a:pPr marL="0" indent="0">
              <a:buNone/>
            </a:pPr>
            <a:r>
              <a:rPr lang="et-EE" dirty="0"/>
              <a:t>Süsteem on võimeline ennustama, milliseid grammatikavigu teeb õpilane, analüüsides tema varasemat õppeprotsessi.</a:t>
            </a:r>
          </a:p>
        </p:txBody>
      </p:sp>
      <p:sp>
        <p:nvSpPr>
          <p:cNvPr id="4" name="Slaidinumbri kohatäide 3">
            <a:extLst>
              <a:ext uri="{FF2B5EF4-FFF2-40B4-BE49-F238E27FC236}">
                <a16:creationId xmlns:a16="http://schemas.microsoft.com/office/drawing/2014/main" id="{9A1E2187-4ACC-4EA8-ADF4-B383DEF49A37}"/>
              </a:ext>
            </a:extLst>
          </p:cNvPr>
          <p:cNvSpPr>
            <a:spLocks noGrp="1"/>
          </p:cNvSpPr>
          <p:nvPr>
            <p:ph type="sldNum" sz="quarter" idx="4"/>
          </p:nvPr>
        </p:nvSpPr>
        <p:spPr/>
        <p:txBody>
          <a:bodyPr/>
          <a:lstStyle/>
          <a:p>
            <a:fld id="{AA83FDEA-09B5-4ABC-98BC-DF0F986E070A}" type="slidenum">
              <a:rPr lang="et-EE" smtClean="0"/>
              <a:pPr/>
              <a:t>49</a:t>
            </a:fld>
            <a:endParaRPr lang="et-EE"/>
          </a:p>
        </p:txBody>
      </p:sp>
      <p:pic>
        <p:nvPicPr>
          <p:cNvPr id="5" name="Pilt 4">
            <a:extLst>
              <a:ext uri="{FF2B5EF4-FFF2-40B4-BE49-F238E27FC236}">
                <a16:creationId xmlns:a16="http://schemas.microsoft.com/office/drawing/2014/main" id="{E0649121-175E-41EE-90BB-52969A4701E1}"/>
              </a:ext>
            </a:extLst>
          </p:cNvPr>
          <p:cNvPicPr>
            <a:picLocks noChangeAspect="1"/>
          </p:cNvPicPr>
          <p:nvPr/>
        </p:nvPicPr>
        <p:blipFill>
          <a:blip r:embed="rId2"/>
          <a:stretch>
            <a:fillRect/>
          </a:stretch>
        </p:blipFill>
        <p:spPr>
          <a:xfrm>
            <a:off x="5999201" y="190764"/>
            <a:ext cx="2687599" cy="1970906"/>
          </a:xfrm>
          <a:prstGeom prst="rect">
            <a:avLst/>
          </a:prstGeom>
        </p:spPr>
      </p:pic>
    </p:spTree>
    <p:extLst>
      <p:ext uri="{BB962C8B-B14F-4D97-AF65-F5344CB8AC3E}">
        <p14:creationId xmlns:p14="http://schemas.microsoft.com/office/powerpoint/2010/main" val="135347660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BA14513-47A2-4752-B80D-9A395268BBF0}"/>
              </a:ext>
            </a:extLst>
          </p:cNvPr>
          <p:cNvSpPr>
            <a:spLocks noGrp="1"/>
          </p:cNvSpPr>
          <p:nvPr>
            <p:ph type="title"/>
          </p:nvPr>
        </p:nvSpPr>
        <p:spPr/>
        <p:txBody>
          <a:bodyPr/>
          <a:lstStyle/>
          <a:p>
            <a:r>
              <a:rPr lang="et-EE" dirty="0"/>
              <a:t> </a:t>
            </a:r>
          </a:p>
        </p:txBody>
      </p:sp>
      <p:sp>
        <p:nvSpPr>
          <p:cNvPr id="4" name="Slaidinumbri kohatäide 3">
            <a:extLst>
              <a:ext uri="{FF2B5EF4-FFF2-40B4-BE49-F238E27FC236}">
                <a16:creationId xmlns:a16="http://schemas.microsoft.com/office/drawing/2014/main" id="{4B780B99-C7FC-4304-9F25-7B1C1E91867E}"/>
              </a:ext>
            </a:extLst>
          </p:cNvPr>
          <p:cNvSpPr>
            <a:spLocks noGrp="1"/>
          </p:cNvSpPr>
          <p:nvPr>
            <p:ph type="sldNum" sz="quarter" idx="4"/>
          </p:nvPr>
        </p:nvSpPr>
        <p:spPr/>
        <p:txBody>
          <a:bodyPr/>
          <a:lstStyle/>
          <a:p>
            <a:fld id="{AA83FDEA-09B5-4ABC-98BC-DF0F986E070A}" type="slidenum">
              <a:rPr lang="et-EE" smtClean="0"/>
              <a:pPr/>
              <a:t>5</a:t>
            </a:fld>
            <a:endParaRPr lang="et-EE"/>
          </a:p>
        </p:txBody>
      </p:sp>
      <p:pic>
        <p:nvPicPr>
          <p:cNvPr id="5" name="Sisu kohatäide 4" descr="Image result for impact vs costs CEM">
            <a:extLst>
              <a:ext uri="{FF2B5EF4-FFF2-40B4-BE49-F238E27FC236}">
                <a16:creationId xmlns:a16="http://schemas.microsoft.com/office/drawing/2014/main" id="{7DA54CC5-BAD5-45BF-A599-0CC79E6143C1}"/>
              </a:ext>
            </a:extLst>
          </p:cNvPr>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457200" y="228863"/>
            <a:ext cx="7067128" cy="5372367"/>
          </a:xfrm>
          <a:prstGeom prst="rect">
            <a:avLst/>
          </a:prstGeom>
          <a:noFill/>
          <a:ln>
            <a:noFill/>
          </a:ln>
        </p:spPr>
      </p:pic>
    </p:spTree>
    <p:extLst>
      <p:ext uri="{BB962C8B-B14F-4D97-AF65-F5344CB8AC3E}">
        <p14:creationId xmlns:p14="http://schemas.microsoft.com/office/powerpoint/2010/main" val="1823290785"/>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75BE129-4699-46F7-97EB-BD1526296A0F}"/>
              </a:ext>
            </a:extLst>
          </p:cNvPr>
          <p:cNvSpPr>
            <a:spLocks noGrp="1"/>
          </p:cNvSpPr>
          <p:nvPr>
            <p:ph type="title"/>
          </p:nvPr>
        </p:nvSpPr>
        <p:spPr/>
        <p:txBody>
          <a:bodyPr/>
          <a:lstStyle/>
          <a:p>
            <a:r>
              <a:rPr lang="en-GB" b="1" dirty="0"/>
              <a:t>Riverbend School</a:t>
            </a:r>
            <a:r>
              <a:rPr lang="en-GB" dirty="0"/>
              <a:t> </a:t>
            </a:r>
            <a:r>
              <a:rPr lang="en-GB" dirty="0" err="1"/>
              <a:t>Indias</a:t>
            </a:r>
            <a:r>
              <a:rPr lang="en-GB" dirty="0"/>
              <a:t> </a:t>
            </a:r>
            <a:endParaRPr lang="et-EE" dirty="0"/>
          </a:p>
        </p:txBody>
      </p:sp>
      <p:sp>
        <p:nvSpPr>
          <p:cNvPr id="3" name="Sisu kohatäide 2">
            <a:extLst>
              <a:ext uri="{FF2B5EF4-FFF2-40B4-BE49-F238E27FC236}">
                <a16:creationId xmlns:a16="http://schemas.microsoft.com/office/drawing/2014/main" id="{C20C4D7B-9CE7-4E52-8806-2547BE949103}"/>
              </a:ext>
            </a:extLst>
          </p:cNvPr>
          <p:cNvSpPr>
            <a:spLocks noGrp="1"/>
          </p:cNvSpPr>
          <p:nvPr>
            <p:ph idx="1"/>
          </p:nvPr>
        </p:nvSpPr>
        <p:spPr>
          <a:xfrm>
            <a:off x="251520" y="1180992"/>
            <a:ext cx="8229600" cy="2388094"/>
          </a:xfrm>
        </p:spPr>
        <p:txBody>
          <a:bodyPr/>
          <a:lstStyle/>
          <a:p>
            <a:pPr marL="0" indent="0">
              <a:buNone/>
            </a:pPr>
            <a:r>
              <a:rPr lang="et-EE" dirty="0"/>
              <a:t>P</a:t>
            </a:r>
            <a:r>
              <a:rPr lang="en-GB" dirty="0" err="1"/>
              <a:t>eatähelepanu</a:t>
            </a:r>
            <a:r>
              <a:rPr lang="en-GB" dirty="0"/>
              <a:t> </a:t>
            </a:r>
            <a:r>
              <a:rPr lang="en-GB" dirty="0" err="1"/>
              <a:t>õnnelikkusel</a:t>
            </a:r>
            <a:r>
              <a:rPr lang="en-GB" dirty="0"/>
              <a:t>, </a:t>
            </a:r>
            <a:r>
              <a:rPr lang="en-GB" dirty="0" err="1"/>
              <a:t>kuid</a:t>
            </a:r>
            <a:r>
              <a:rPr lang="en-GB" dirty="0"/>
              <a:t> ka </a:t>
            </a:r>
            <a:r>
              <a:rPr lang="en-GB" dirty="0" err="1"/>
              <a:t>tulemused</a:t>
            </a:r>
            <a:r>
              <a:rPr lang="en-GB" dirty="0"/>
              <a:t> on </a:t>
            </a:r>
            <a:r>
              <a:rPr lang="en-GB" dirty="0" err="1"/>
              <a:t>olulised</a:t>
            </a:r>
            <a:r>
              <a:rPr lang="en-GB" dirty="0"/>
              <a:t>. </a:t>
            </a:r>
            <a:r>
              <a:rPr lang="en-GB" dirty="0" err="1"/>
              <a:t>Selle</a:t>
            </a:r>
            <a:r>
              <a:rPr lang="en-GB" dirty="0"/>
              <a:t> </a:t>
            </a:r>
            <a:r>
              <a:rPr lang="en-GB" dirty="0" err="1"/>
              <a:t>aasta</a:t>
            </a:r>
            <a:r>
              <a:rPr lang="en-GB" dirty="0"/>
              <a:t> </a:t>
            </a:r>
            <a:r>
              <a:rPr lang="en-GB" dirty="0" err="1"/>
              <a:t>lõpus</a:t>
            </a:r>
            <a:r>
              <a:rPr lang="en-GB" dirty="0"/>
              <a:t> </a:t>
            </a:r>
            <a:r>
              <a:rPr lang="en-GB" dirty="0" err="1"/>
              <a:t>hakatakse</a:t>
            </a:r>
            <a:r>
              <a:rPr lang="en-GB" dirty="0"/>
              <a:t> </a:t>
            </a:r>
            <a:r>
              <a:rPr lang="en-GB" dirty="0" err="1"/>
              <a:t>alles</a:t>
            </a:r>
            <a:r>
              <a:rPr lang="en-GB" dirty="0"/>
              <a:t> </a:t>
            </a:r>
            <a:r>
              <a:rPr lang="en-GB" dirty="0" err="1"/>
              <a:t>ehitama</a:t>
            </a:r>
            <a:r>
              <a:rPr lang="en-GB" dirty="0"/>
              <a:t> ja </a:t>
            </a:r>
            <a:r>
              <a:rPr lang="en-GB" dirty="0" err="1"/>
              <a:t>tuleval</a:t>
            </a:r>
            <a:r>
              <a:rPr lang="en-GB" dirty="0"/>
              <a:t> </a:t>
            </a:r>
            <a:r>
              <a:rPr lang="en-GB" dirty="0" err="1"/>
              <a:t>või</a:t>
            </a:r>
            <a:r>
              <a:rPr lang="en-GB" dirty="0"/>
              <a:t> </a:t>
            </a:r>
            <a:r>
              <a:rPr lang="en-GB" dirty="0" err="1"/>
              <a:t>ületuleval</a:t>
            </a:r>
            <a:r>
              <a:rPr lang="en-GB" dirty="0"/>
              <a:t> </a:t>
            </a:r>
            <a:r>
              <a:rPr lang="en-GB" dirty="0" err="1"/>
              <a:t>aastal</a:t>
            </a:r>
            <a:r>
              <a:rPr lang="en-GB" dirty="0"/>
              <a:t> </a:t>
            </a:r>
            <a:r>
              <a:rPr lang="en-GB" dirty="0" err="1"/>
              <a:t>saab</a:t>
            </a:r>
            <a:r>
              <a:rPr lang="en-GB" dirty="0"/>
              <a:t> </a:t>
            </a:r>
            <a:r>
              <a:rPr lang="en-GB" dirty="0" err="1"/>
              <a:t>valmis</a:t>
            </a:r>
            <a:r>
              <a:rPr lang="en-GB" dirty="0"/>
              <a:t>. </a:t>
            </a:r>
            <a:endParaRPr lang="et-EE" dirty="0"/>
          </a:p>
        </p:txBody>
      </p:sp>
      <p:sp>
        <p:nvSpPr>
          <p:cNvPr id="4" name="Slaidinumbri kohatäide 3">
            <a:extLst>
              <a:ext uri="{FF2B5EF4-FFF2-40B4-BE49-F238E27FC236}">
                <a16:creationId xmlns:a16="http://schemas.microsoft.com/office/drawing/2014/main" id="{98FF2B0B-31F2-4201-A210-A2CF2CBC9A4F}"/>
              </a:ext>
            </a:extLst>
          </p:cNvPr>
          <p:cNvSpPr>
            <a:spLocks noGrp="1"/>
          </p:cNvSpPr>
          <p:nvPr>
            <p:ph type="sldNum" sz="quarter" idx="4"/>
          </p:nvPr>
        </p:nvSpPr>
        <p:spPr/>
        <p:txBody>
          <a:bodyPr/>
          <a:lstStyle/>
          <a:p>
            <a:fld id="{AA83FDEA-09B5-4ABC-98BC-DF0F986E070A}" type="slidenum">
              <a:rPr lang="et-EE" smtClean="0"/>
              <a:pPr/>
              <a:t>50</a:t>
            </a:fld>
            <a:endParaRPr lang="et-EE"/>
          </a:p>
        </p:txBody>
      </p:sp>
      <p:pic>
        <p:nvPicPr>
          <p:cNvPr id="1026" name="Picture 2" descr="https://www.7sky.life/sys/wp-content/uploads/Kurani-US.jpg">
            <a:extLst>
              <a:ext uri="{FF2B5EF4-FFF2-40B4-BE49-F238E27FC236}">
                <a16:creationId xmlns:a16="http://schemas.microsoft.com/office/drawing/2014/main" id="{29DB25DC-72C1-4290-B3EC-80297BEA6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728" y="2398415"/>
            <a:ext cx="5940152" cy="331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863138"/>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28353D6-D48E-4EF4-808B-1DC59FE498EC}"/>
              </a:ext>
            </a:extLst>
          </p:cNvPr>
          <p:cNvSpPr>
            <a:spLocks noGrp="1"/>
          </p:cNvSpPr>
          <p:nvPr>
            <p:ph type="title"/>
          </p:nvPr>
        </p:nvSpPr>
        <p:spPr/>
        <p:txBody>
          <a:bodyPr/>
          <a:lstStyle/>
          <a:p>
            <a:r>
              <a:rPr lang="en-GB" b="1" dirty="0"/>
              <a:t>”One Laptop Per Child”</a:t>
            </a:r>
            <a:r>
              <a:rPr lang="en-GB" dirty="0"/>
              <a:t> </a:t>
            </a:r>
            <a:endParaRPr lang="et-EE" dirty="0"/>
          </a:p>
        </p:txBody>
      </p:sp>
      <p:sp>
        <p:nvSpPr>
          <p:cNvPr id="3" name="Sisu kohatäide 2">
            <a:extLst>
              <a:ext uri="{FF2B5EF4-FFF2-40B4-BE49-F238E27FC236}">
                <a16:creationId xmlns:a16="http://schemas.microsoft.com/office/drawing/2014/main" id="{91EB524C-4EAE-4A5D-A33C-A39B72C32A04}"/>
              </a:ext>
            </a:extLst>
          </p:cNvPr>
          <p:cNvSpPr>
            <a:spLocks noGrp="1"/>
          </p:cNvSpPr>
          <p:nvPr>
            <p:ph idx="1"/>
          </p:nvPr>
        </p:nvSpPr>
        <p:spPr>
          <a:xfrm>
            <a:off x="465956" y="1850059"/>
            <a:ext cx="8229600" cy="3771636"/>
          </a:xfrm>
        </p:spPr>
        <p:txBody>
          <a:bodyPr/>
          <a:lstStyle/>
          <a:p>
            <a:pPr marL="0" indent="0">
              <a:buNone/>
            </a:pPr>
            <a:r>
              <a:rPr lang="en-GB" dirty="0"/>
              <a:t> </a:t>
            </a:r>
            <a:r>
              <a:rPr lang="en-GB" b="1" dirty="0" err="1"/>
              <a:t>Etioopias</a:t>
            </a:r>
            <a:r>
              <a:rPr lang="en-GB" dirty="0"/>
              <a:t> </a:t>
            </a:r>
            <a:r>
              <a:rPr lang="en-GB" dirty="0" err="1"/>
              <a:t>visati</a:t>
            </a:r>
            <a:r>
              <a:rPr lang="en-GB" dirty="0"/>
              <a:t> </a:t>
            </a:r>
            <a:r>
              <a:rPr lang="en-GB" dirty="0" err="1"/>
              <a:t>lennukilt</a:t>
            </a:r>
            <a:r>
              <a:rPr lang="en-GB" dirty="0"/>
              <a:t> </a:t>
            </a:r>
            <a:r>
              <a:rPr lang="en-GB" dirty="0" err="1"/>
              <a:t>päikesepatarei</a:t>
            </a:r>
            <a:r>
              <a:rPr lang="en-GB" dirty="0"/>
              <a:t> </a:t>
            </a:r>
            <a:r>
              <a:rPr lang="en-GB" dirty="0" err="1"/>
              <a:t>toitega</a:t>
            </a:r>
            <a:r>
              <a:rPr lang="en-GB" dirty="0"/>
              <a:t> </a:t>
            </a:r>
            <a:r>
              <a:rPr lang="en-GB" dirty="0" err="1"/>
              <a:t>läpakaid</a:t>
            </a:r>
            <a:r>
              <a:rPr lang="en-GB" dirty="0"/>
              <a:t> </a:t>
            </a:r>
            <a:r>
              <a:rPr lang="en-GB" dirty="0" err="1"/>
              <a:t>alla</a:t>
            </a:r>
            <a:r>
              <a:rPr lang="en-GB" dirty="0"/>
              <a:t>, </a:t>
            </a:r>
            <a:r>
              <a:rPr lang="en-GB" dirty="0" err="1"/>
              <a:t>milles</a:t>
            </a:r>
            <a:r>
              <a:rPr lang="en-GB" dirty="0"/>
              <a:t> </a:t>
            </a:r>
            <a:r>
              <a:rPr lang="en-GB" dirty="0" err="1"/>
              <a:t>olid</a:t>
            </a:r>
            <a:r>
              <a:rPr lang="en-GB" dirty="0"/>
              <a:t> </a:t>
            </a:r>
            <a:r>
              <a:rPr lang="en-GB" dirty="0" err="1"/>
              <a:t>eelinstalleeritud</a:t>
            </a:r>
            <a:r>
              <a:rPr lang="en-GB" dirty="0"/>
              <a:t> </a:t>
            </a:r>
            <a:r>
              <a:rPr lang="en-GB" dirty="0" err="1"/>
              <a:t>programmid</a:t>
            </a:r>
            <a:r>
              <a:rPr lang="en-GB" dirty="0"/>
              <a:t> </a:t>
            </a:r>
            <a:r>
              <a:rPr lang="en-GB" dirty="0" err="1"/>
              <a:t>lugema</a:t>
            </a:r>
            <a:r>
              <a:rPr lang="en-GB" dirty="0"/>
              <a:t>, </a:t>
            </a:r>
            <a:r>
              <a:rPr lang="en-GB" dirty="0" err="1"/>
              <a:t>kirjutama</a:t>
            </a:r>
            <a:r>
              <a:rPr lang="en-GB" dirty="0"/>
              <a:t> ja </a:t>
            </a:r>
            <a:r>
              <a:rPr lang="en-GB" dirty="0" err="1"/>
              <a:t>arvutama</a:t>
            </a:r>
            <a:r>
              <a:rPr lang="en-GB" dirty="0"/>
              <a:t> </a:t>
            </a:r>
            <a:r>
              <a:rPr lang="en-GB" dirty="0" err="1"/>
              <a:t>õppimiseks</a:t>
            </a:r>
            <a:r>
              <a:rPr lang="en-GB" dirty="0"/>
              <a:t> </a:t>
            </a:r>
            <a:r>
              <a:rPr lang="et-EE" dirty="0"/>
              <a:t>.</a:t>
            </a:r>
          </a:p>
          <a:p>
            <a:r>
              <a:rPr lang="en-GB" b="1" dirty="0" err="1"/>
              <a:t>Nelja</a:t>
            </a:r>
            <a:r>
              <a:rPr lang="en-GB" b="1" dirty="0"/>
              <a:t> </a:t>
            </a:r>
            <a:r>
              <a:rPr lang="en-GB" b="1" dirty="0" err="1"/>
              <a:t>minuti</a:t>
            </a:r>
            <a:r>
              <a:rPr lang="en-GB" b="1" dirty="0"/>
              <a:t> </a:t>
            </a:r>
            <a:r>
              <a:rPr lang="et-EE" dirty="0"/>
              <a:t>pärast</a:t>
            </a:r>
            <a:r>
              <a:rPr lang="en-GB" dirty="0"/>
              <a:t> </a:t>
            </a:r>
            <a:r>
              <a:rPr lang="en-GB" dirty="0" err="1"/>
              <a:t>pani</a:t>
            </a:r>
            <a:r>
              <a:rPr lang="en-GB" dirty="0"/>
              <a:t> </a:t>
            </a:r>
            <a:r>
              <a:rPr lang="en-GB" dirty="0" err="1"/>
              <a:t>esimene</a:t>
            </a:r>
            <a:r>
              <a:rPr lang="en-GB" dirty="0"/>
              <a:t> laps </a:t>
            </a:r>
            <a:r>
              <a:rPr lang="en-GB" dirty="0" err="1"/>
              <a:t>arvuti</a:t>
            </a:r>
            <a:r>
              <a:rPr lang="en-GB" dirty="0"/>
              <a:t> </a:t>
            </a:r>
            <a:r>
              <a:rPr lang="en-GB" dirty="0" err="1"/>
              <a:t>tööle</a:t>
            </a:r>
            <a:r>
              <a:rPr lang="en-GB" dirty="0"/>
              <a:t>. </a:t>
            </a:r>
            <a:endParaRPr lang="et-EE" dirty="0"/>
          </a:p>
          <a:p>
            <a:r>
              <a:rPr lang="en-GB" b="1" dirty="0"/>
              <a:t>5 </a:t>
            </a:r>
            <a:r>
              <a:rPr lang="en-GB" b="1" dirty="0" err="1"/>
              <a:t>päeva</a:t>
            </a:r>
            <a:r>
              <a:rPr lang="en-GB" dirty="0"/>
              <a:t> </a:t>
            </a:r>
            <a:r>
              <a:rPr lang="et-EE" dirty="0"/>
              <a:t>pärast</a:t>
            </a:r>
            <a:r>
              <a:rPr lang="en-GB" dirty="0"/>
              <a:t> </a:t>
            </a:r>
            <a:r>
              <a:rPr lang="en-GB" dirty="0" err="1"/>
              <a:t>kasutati</a:t>
            </a:r>
            <a:r>
              <a:rPr lang="en-GB" dirty="0"/>
              <a:t> 47 </a:t>
            </a:r>
            <a:r>
              <a:rPr lang="en-GB" dirty="0" err="1"/>
              <a:t>äppi</a:t>
            </a:r>
            <a:r>
              <a:rPr lang="en-GB" dirty="0"/>
              <a:t> lapse kohta </a:t>
            </a:r>
            <a:r>
              <a:rPr lang="en-GB" dirty="0" err="1"/>
              <a:t>päevas</a:t>
            </a:r>
            <a:r>
              <a:rPr lang="en-GB" dirty="0"/>
              <a:t>, </a:t>
            </a:r>
            <a:endParaRPr lang="et-EE" dirty="0"/>
          </a:p>
          <a:p>
            <a:r>
              <a:rPr lang="en-GB" b="1" dirty="0" err="1"/>
              <a:t>kahe</a:t>
            </a:r>
            <a:r>
              <a:rPr lang="en-GB" b="1" dirty="0"/>
              <a:t> </a:t>
            </a:r>
            <a:r>
              <a:rPr lang="en-GB" b="1" dirty="0" err="1"/>
              <a:t>nädala</a:t>
            </a:r>
            <a:r>
              <a:rPr lang="en-GB" b="1" dirty="0"/>
              <a:t> </a:t>
            </a:r>
            <a:r>
              <a:rPr lang="et-EE"/>
              <a:t>pärast</a:t>
            </a:r>
            <a:r>
              <a:rPr lang="en-GB"/>
              <a:t> </a:t>
            </a:r>
            <a:r>
              <a:rPr lang="en-GB" dirty="0" err="1"/>
              <a:t>hakkasid</a:t>
            </a:r>
            <a:r>
              <a:rPr lang="en-GB" dirty="0"/>
              <a:t> lapsed </a:t>
            </a:r>
            <a:r>
              <a:rPr lang="en-GB" dirty="0" err="1"/>
              <a:t>laulma</a:t>
            </a:r>
            <a:r>
              <a:rPr lang="en-GB" dirty="0"/>
              <a:t> </a:t>
            </a:r>
            <a:r>
              <a:rPr lang="en-GB" dirty="0" err="1"/>
              <a:t>tähestiku</a:t>
            </a:r>
            <a:r>
              <a:rPr lang="en-GB" dirty="0"/>
              <a:t> </a:t>
            </a:r>
            <a:r>
              <a:rPr lang="en-GB" dirty="0" err="1"/>
              <a:t>õppimise</a:t>
            </a:r>
            <a:r>
              <a:rPr lang="en-GB" dirty="0"/>
              <a:t> </a:t>
            </a:r>
            <a:r>
              <a:rPr lang="en-GB" dirty="0" err="1"/>
              <a:t>laule</a:t>
            </a:r>
            <a:r>
              <a:rPr lang="en-GB" dirty="0"/>
              <a:t>. </a:t>
            </a:r>
            <a:endParaRPr lang="et-EE" dirty="0"/>
          </a:p>
          <a:p>
            <a:r>
              <a:rPr lang="en-GB" b="1" dirty="0"/>
              <a:t>5 </a:t>
            </a:r>
            <a:r>
              <a:rPr lang="en-GB" b="1" dirty="0" err="1"/>
              <a:t>kuu</a:t>
            </a:r>
            <a:r>
              <a:rPr lang="en-GB" b="1" dirty="0"/>
              <a:t> </a:t>
            </a:r>
            <a:r>
              <a:rPr lang="en-GB" dirty="0" err="1"/>
              <a:t>pärast</a:t>
            </a:r>
            <a:r>
              <a:rPr lang="en-GB" dirty="0"/>
              <a:t> </a:t>
            </a:r>
            <a:r>
              <a:rPr lang="en-GB" dirty="0" err="1"/>
              <a:t>häkkisid</a:t>
            </a:r>
            <a:r>
              <a:rPr lang="en-GB" dirty="0"/>
              <a:t> </a:t>
            </a:r>
            <a:r>
              <a:rPr lang="en-GB" dirty="0" err="1"/>
              <a:t>Androidi</a:t>
            </a:r>
            <a:r>
              <a:rPr lang="en-GB" dirty="0"/>
              <a:t>.</a:t>
            </a:r>
            <a:endParaRPr lang="et-EE" dirty="0"/>
          </a:p>
          <a:p>
            <a:pPr marL="0" indent="0">
              <a:buNone/>
            </a:pPr>
            <a:endParaRPr lang="et-EE" dirty="0"/>
          </a:p>
        </p:txBody>
      </p:sp>
      <p:sp>
        <p:nvSpPr>
          <p:cNvPr id="4" name="Slaidinumbri kohatäide 3">
            <a:extLst>
              <a:ext uri="{FF2B5EF4-FFF2-40B4-BE49-F238E27FC236}">
                <a16:creationId xmlns:a16="http://schemas.microsoft.com/office/drawing/2014/main" id="{69561014-EB0A-450A-9568-7B2DDBA026E1}"/>
              </a:ext>
            </a:extLst>
          </p:cNvPr>
          <p:cNvSpPr>
            <a:spLocks noGrp="1"/>
          </p:cNvSpPr>
          <p:nvPr>
            <p:ph type="sldNum" sz="quarter" idx="4"/>
          </p:nvPr>
        </p:nvSpPr>
        <p:spPr/>
        <p:txBody>
          <a:bodyPr/>
          <a:lstStyle/>
          <a:p>
            <a:fld id="{AA83FDEA-09B5-4ABC-98BC-DF0F986E070A}" type="slidenum">
              <a:rPr lang="et-EE" smtClean="0"/>
              <a:pPr/>
              <a:t>51</a:t>
            </a:fld>
            <a:endParaRPr lang="et-EE"/>
          </a:p>
        </p:txBody>
      </p:sp>
    </p:spTree>
    <p:extLst>
      <p:ext uri="{BB962C8B-B14F-4D97-AF65-F5344CB8AC3E}">
        <p14:creationId xmlns:p14="http://schemas.microsoft.com/office/powerpoint/2010/main" val="1055139007"/>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0770573-22E6-49DE-B1B3-47631441AF81}"/>
              </a:ext>
            </a:extLst>
          </p:cNvPr>
          <p:cNvSpPr>
            <a:spLocks noGrp="1"/>
          </p:cNvSpPr>
          <p:nvPr>
            <p:ph type="title"/>
          </p:nvPr>
        </p:nvSpPr>
        <p:spPr/>
        <p:txBody>
          <a:bodyPr>
            <a:normAutofit fontScale="90000"/>
          </a:bodyPr>
          <a:lstStyle/>
          <a:p>
            <a:r>
              <a:rPr lang="et-EE" dirty="0"/>
              <a:t>Viis piirangut, mis AI kasutamisega ületatakse (Anthony </a:t>
            </a:r>
            <a:r>
              <a:rPr lang="et-EE" dirty="0" err="1"/>
              <a:t>Seldoni</a:t>
            </a:r>
            <a:r>
              <a:rPr lang="et-EE" dirty="0"/>
              <a:t> järgi)</a:t>
            </a:r>
          </a:p>
        </p:txBody>
      </p:sp>
      <p:sp>
        <p:nvSpPr>
          <p:cNvPr id="3" name="Sisu kohatäide 2">
            <a:extLst>
              <a:ext uri="{FF2B5EF4-FFF2-40B4-BE49-F238E27FC236}">
                <a16:creationId xmlns:a16="http://schemas.microsoft.com/office/drawing/2014/main" id="{BFE474C5-A970-41B9-B451-DD74B7D01915}"/>
              </a:ext>
            </a:extLst>
          </p:cNvPr>
          <p:cNvSpPr>
            <a:spLocks noGrp="1"/>
          </p:cNvSpPr>
          <p:nvPr>
            <p:ph idx="1"/>
          </p:nvPr>
        </p:nvSpPr>
        <p:spPr>
          <a:xfrm>
            <a:off x="457200" y="1333501"/>
            <a:ext cx="8579296" cy="4267729"/>
          </a:xfrm>
        </p:spPr>
        <p:txBody>
          <a:bodyPr>
            <a:normAutofit lnSpcReduction="10000"/>
          </a:bodyPr>
          <a:lstStyle/>
          <a:p>
            <a:r>
              <a:rPr lang="en-GB" dirty="0"/>
              <a:t>1) </a:t>
            </a:r>
            <a:r>
              <a:rPr lang="en-GB" b="1" dirty="0" err="1"/>
              <a:t>sotsiaalse</a:t>
            </a:r>
            <a:r>
              <a:rPr lang="en-GB" b="1" dirty="0"/>
              <a:t> </a:t>
            </a:r>
            <a:r>
              <a:rPr lang="en-GB" b="1" dirty="0" err="1"/>
              <a:t>mobiilsuse</a:t>
            </a:r>
            <a:r>
              <a:rPr lang="en-GB" b="1" dirty="0"/>
              <a:t> </a:t>
            </a:r>
            <a:r>
              <a:rPr lang="en-GB" b="1" dirty="0" err="1"/>
              <a:t>vähesus</a:t>
            </a:r>
            <a:r>
              <a:rPr lang="en-GB" b="1" dirty="0"/>
              <a:t> </a:t>
            </a:r>
            <a:r>
              <a:rPr lang="en-GB" dirty="0"/>
              <a:t>(AI </a:t>
            </a:r>
            <a:r>
              <a:rPr lang="en-GB" dirty="0" err="1"/>
              <a:t>kasutamisel</a:t>
            </a:r>
            <a:r>
              <a:rPr lang="en-GB" dirty="0"/>
              <a:t> </a:t>
            </a:r>
            <a:r>
              <a:rPr lang="en-GB" dirty="0" err="1"/>
              <a:t>õpetab</a:t>
            </a:r>
            <a:r>
              <a:rPr lang="en-GB" dirty="0"/>
              <a:t> </a:t>
            </a:r>
            <a:r>
              <a:rPr lang="en-GB" dirty="0" err="1"/>
              <a:t>igat</a:t>
            </a:r>
            <a:r>
              <a:rPr lang="en-GB" dirty="0"/>
              <a:t> </a:t>
            </a:r>
            <a:r>
              <a:rPr lang="en-GB" dirty="0" err="1"/>
              <a:t>õpilast</a:t>
            </a:r>
            <a:r>
              <a:rPr lang="en-GB" dirty="0"/>
              <a:t> </a:t>
            </a:r>
            <a:r>
              <a:rPr lang="en-GB" dirty="0" err="1"/>
              <a:t>Etoni</a:t>
            </a:r>
            <a:r>
              <a:rPr lang="en-GB" dirty="0"/>
              <a:t> </a:t>
            </a:r>
            <a:r>
              <a:rPr lang="en-GB" dirty="0" err="1"/>
              <a:t>parim</a:t>
            </a:r>
            <a:r>
              <a:rPr lang="en-GB" dirty="0"/>
              <a:t> </a:t>
            </a:r>
            <a:r>
              <a:rPr lang="en-GB" dirty="0" err="1"/>
              <a:t>õpetaja</a:t>
            </a:r>
            <a:r>
              <a:rPr lang="en-GB" dirty="0"/>
              <a:t> ja </a:t>
            </a:r>
            <a:r>
              <a:rPr lang="en-GB" dirty="0" err="1"/>
              <a:t>ei</a:t>
            </a:r>
            <a:r>
              <a:rPr lang="en-GB" dirty="0"/>
              <a:t> tee </a:t>
            </a:r>
            <a:r>
              <a:rPr lang="en-GB" dirty="0" err="1"/>
              <a:t>mööndusi</a:t>
            </a:r>
            <a:r>
              <a:rPr lang="en-GB" dirty="0"/>
              <a:t> </a:t>
            </a:r>
            <a:r>
              <a:rPr lang="en-GB" dirty="0" err="1"/>
              <a:t>õpilase</a:t>
            </a:r>
            <a:r>
              <a:rPr lang="en-GB" dirty="0"/>
              <a:t> </a:t>
            </a:r>
            <a:r>
              <a:rPr lang="en-GB" dirty="0" err="1"/>
              <a:t>sotsiaalse</a:t>
            </a:r>
            <a:r>
              <a:rPr lang="en-GB" dirty="0"/>
              <a:t> </a:t>
            </a:r>
            <a:r>
              <a:rPr lang="en-GB" dirty="0" err="1"/>
              <a:t>staatusega</a:t>
            </a:r>
            <a:r>
              <a:rPr lang="en-GB" dirty="0"/>
              <a:t> </a:t>
            </a:r>
            <a:r>
              <a:rPr lang="en-GB" dirty="0" err="1"/>
              <a:t>arvestades</a:t>
            </a:r>
            <a:r>
              <a:rPr lang="en-GB" dirty="0"/>
              <a:t>) </a:t>
            </a:r>
            <a:endParaRPr lang="et-EE" dirty="0"/>
          </a:p>
          <a:p>
            <a:r>
              <a:rPr lang="en-GB" dirty="0"/>
              <a:t>2) </a:t>
            </a:r>
            <a:r>
              <a:rPr lang="en-GB" b="1" dirty="0" err="1"/>
              <a:t>paindlik</a:t>
            </a:r>
            <a:r>
              <a:rPr lang="en-GB" b="1" dirty="0"/>
              <a:t> </a:t>
            </a:r>
            <a:r>
              <a:rPr lang="en-GB" b="1" dirty="0" err="1"/>
              <a:t>edenemine</a:t>
            </a:r>
            <a:r>
              <a:rPr lang="en-GB" b="1" dirty="0"/>
              <a:t> </a:t>
            </a:r>
            <a:r>
              <a:rPr lang="en-GB" dirty="0"/>
              <a:t>(AI </a:t>
            </a:r>
            <a:r>
              <a:rPr lang="en-GB" dirty="0" err="1"/>
              <a:t>kasutamisel</a:t>
            </a:r>
            <a:r>
              <a:rPr lang="en-GB" dirty="0"/>
              <a:t> </a:t>
            </a:r>
            <a:r>
              <a:rPr lang="en-GB" dirty="0" err="1"/>
              <a:t>edeneb</a:t>
            </a:r>
            <a:r>
              <a:rPr lang="en-GB" dirty="0"/>
              <a:t> </a:t>
            </a:r>
            <a:r>
              <a:rPr lang="en-GB" dirty="0" err="1"/>
              <a:t>igaüks</a:t>
            </a:r>
            <a:r>
              <a:rPr lang="en-GB" dirty="0"/>
              <a:t> </a:t>
            </a:r>
            <a:r>
              <a:rPr lang="en-GB" dirty="0" err="1"/>
              <a:t>oma</a:t>
            </a:r>
            <a:r>
              <a:rPr lang="en-GB" dirty="0"/>
              <a:t> tempos) </a:t>
            </a:r>
            <a:endParaRPr lang="et-EE" dirty="0"/>
          </a:p>
          <a:p>
            <a:r>
              <a:rPr lang="en-GB" dirty="0"/>
              <a:t>3) </a:t>
            </a:r>
            <a:r>
              <a:rPr lang="en-GB" b="1" dirty="0" err="1"/>
              <a:t>õpetajad</a:t>
            </a:r>
            <a:r>
              <a:rPr lang="en-GB" b="1" dirty="0"/>
              <a:t> on </a:t>
            </a:r>
            <a:r>
              <a:rPr lang="en-GB" b="1" dirty="0" err="1"/>
              <a:t>administratiivse</a:t>
            </a:r>
            <a:r>
              <a:rPr lang="en-GB" b="1" dirty="0"/>
              <a:t> </a:t>
            </a:r>
            <a:r>
              <a:rPr lang="en-GB" b="1" dirty="0" err="1"/>
              <a:t>tööga</a:t>
            </a:r>
            <a:r>
              <a:rPr lang="en-GB" b="1" dirty="0"/>
              <a:t> </a:t>
            </a:r>
            <a:r>
              <a:rPr lang="en-GB" b="1" dirty="0" err="1"/>
              <a:t>üle</a:t>
            </a:r>
            <a:r>
              <a:rPr lang="en-GB" b="1" dirty="0"/>
              <a:t> </a:t>
            </a:r>
            <a:r>
              <a:rPr lang="en-GB" b="1" dirty="0" err="1"/>
              <a:t>koormatud</a:t>
            </a:r>
            <a:r>
              <a:rPr lang="en-GB" b="1" dirty="0"/>
              <a:t> </a:t>
            </a:r>
            <a:r>
              <a:rPr lang="en-GB" dirty="0"/>
              <a:t>(AI </a:t>
            </a:r>
            <a:r>
              <a:rPr lang="en-GB" dirty="0" err="1"/>
              <a:t>täidab</a:t>
            </a:r>
            <a:r>
              <a:rPr lang="en-GB" dirty="0"/>
              <a:t> </a:t>
            </a:r>
            <a:r>
              <a:rPr lang="en-GB" dirty="0" err="1"/>
              <a:t>paberid</a:t>
            </a:r>
            <a:r>
              <a:rPr lang="en-GB" dirty="0"/>
              <a:t> ja </a:t>
            </a:r>
            <a:r>
              <a:rPr lang="en-GB" dirty="0" err="1"/>
              <a:t>annab</a:t>
            </a:r>
            <a:r>
              <a:rPr lang="en-GB" dirty="0"/>
              <a:t> </a:t>
            </a:r>
            <a:r>
              <a:rPr lang="en-GB" dirty="0" err="1"/>
              <a:t>aru</a:t>
            </a:r>
            <a:r>
              <a:rPr lang="en-GB" dirty="0"/>
              <a:t>) </a:t>
            </a:r>
            <a:endParaRPr lang="et-EE" dirty="0"/>
          </a:p>
          <a:p>
            <a:r>
              <a:rPr lang="en-GB" dirty="0"/>
              <a:t>4) </a:t>
            </a:r>
            <a:r>
              <a:rPr lang="en-GB" b="1" dirty="0" err="1"/>
              <a:t>suured</a:t>
            </a:r>
            <a:r>
              <a:rPr lang="en-GB" b="1" dirty="0"/>
              <a:t> </a:t>
            </a:r>
            <a:r>
              <a:rPr lang="en-GB" b="1" dirty="0" err="1"/>
              <a:t>klassid</a:t>
            </a:r>
            <a:r>
              <a:rPr lang="en-GB" b="1" dirty="0"/>
              <a:t> </a:t>
            </a:r>
            <a:r>
              <a:rPr lang="en-GB" b="1" dirty="0" err="1"/>
              <a:t>ei</a:t>
            </a:r>
            <a:r>
              <a:rPr lang="en-GB" b="1" dirty="0"/>
              <a:t> </a:t>
            </a:r>
            <a:r>
              <a:rPr lang="en-GB" b="1" dirty="0" err="1"/>
              <a:t>võimalda</a:t>
            </a:r>
            <a:r>
              <a:rPr lang="en-GB" b="1" dirty="0"/>
              <a:t> </a:t>
            </a:r>
            <a:r>
              <a:rPr lang="en-GB" b="1" dirty="0" err="1"/>
              <a:t>õpetamise</a:t>
            </a:r>
            <a:r>
              <a:rPr lang="en-GB" b="1" dirty="0"/>
              <a:t> </a:t>
            </a:r>
            <a:r>
              <a:rPr lang="en-GB" b="1" dirty="0" err="1"/>
              <a:t>personaliseerimist</a:t>
            </a:r>
            <a:r>
              <a:rPr lang="en-GB" b="1" dirty="0"/>
              <a:t> </a:t>
            </a:r>
            <a:r>
              <a:rPr lang="en-GB" dirty="0"/>
              <a:t>(AI </a:t>
            </a:r>
            <a:r>
              <a:rPr lang="en-GB" dirty="0" err="1"/>
              <a:t>suhtleb</a:t>
            </a:r>
            <a:r>
              <a:rPr lang="en-GB" dirty="0"/>
              <a:t> </a:t>
            </a:r>
            <a:r>
              <a:rPr lang="en-GB" dirty="0" err="1"/>
              <a:t>igaühega</a:t>
            </a:r>
            <a:r>
              <a:rPr lang="en-GB" dirty="0"/>
              <a:t> </a:t>
            </a:r>
            <a:r>
              <a:rPr lang="en-GB" dirty="0" err="1"/>
              <a:t>eraldi</a:t>
            </a:r>
            <a:r>
              <a:rPr lang="en-GB" dirty="0"/>
              <a:t> </a:t>
            </a:r>
            <a:r>
              <a:rPr lang="en-GB" dirty="0" err="1"/>
              <a:t>kogu</a:t>
            </a:r>
            <a:r>
              <a:rPr lang="en-GB" dirty="0"/>
              <a:t> </a:t>
            </a:r>
            <a:r>
              <a:rPr lang="en-GB" dirty="0" err="1"/>
              <a:t>aja</a:t>
            </a:r>
            <a:r>
              <a:rPr lang="en-GB" dirty="0"/>
              <a:t> </a:t>
            </a:r>
            <a:r>
              <a:rPr lang="en-GB" dirty="0" err="1"/>
              <a:t>sõltumata</a:t>
            </a:r>
            <a:r>
              <a:rPr lang="en-GB" dirty="0"/>
              <a:t> </a:t>
            </a:r>
            <a:r>
              <a:rPr lang="en-GB" dirty="0" err="1"/>
              <a:t>klassi</a:t>
            </a:r>
            <a:r>
              <a:rPr lang="en-GB" dirty="0"/>
              <a:t> </a:t>
            </a:r>
            <a:r>
              <a:rPr lang="en-GB" dirty="0" err="1"/>
              <a:t>suurusest</a:t>
            </a:r>
            <a:r>
              <a:rPr lang="en-GB" dirty="0"/>
              <a:t>) </a:t>
            </a:r>
            <a:endParaRPr lang="et-EE" dirty="0"/>
          </a:p>
          <a:p>
            <a:r>
              <a:rPr lang="en-GB" dirty="0"/>
              <a:t>5) </a:t>
            </a:r>
            <a:r>
              <a:rPr lang="en-GB" b="1" dirty="0" err="1"/>
              <a:t>kõik</a:t>
            </a:r>
            <a:r>
              <a:rPr lang="en-GB" b="1" dirty="0"/>
              <a:t> </a:t>
            </a:r>
            <a:r>
              <a:rPr lang="en-GB" b="1" dirty="0" err="1"/>
              <a:t>saavad</a:t>
            </a:r>
            <a:r>
              <a:rPr lang="en-GB" b="1" dirty="0"/>
              <a:t> </a:t>
            </a:r>
            <a:r>
              <a:rPr lang="en-GB" b="1" dirty="0" err="1"/>
              <a:t>sama</a:t>
            </a:r>
            <a:r>
              <a:rPr lang="en-GB" b="1" dirty="0"/>
              <a:t> </a:t>
            </a:r>
            <a:r>
              <a:rPr lang="en-GB" b="1" dirty="0" err="1"/>
              <a:t>õpetust</a:t>
            </a:r>
            <a:r>
              <a:rPr lang="en-GB" b="1" dirty="0"/>
              <a:t> </a:t>
            </a:r>
            <a:r>
              <a:rPr lang="en-GB" dirty="0"/>
              <a:t>(</a:t>
            </a:r>
            <a:r>
              <a:rPr lang="en-GB" dirty="0" err="1"/>
              <a:t>võimalik</a:t>
            </a:r>
            <a:r>
              <a:rPr lang="en-GB" dirty="0"/>
              <a:t> </a:t>
            </a:r>
            <a:r>
              <a:rPr lang="en-GB" dirty="0" err="1"/>
              <a:t>diferentseerida</a:t>
            </a:r>
            <a:r>
              <a:rPr lang="en-GB" dirty="0"/>
              <a:t>).</a:t>
            </a:r>
            <a:endParaRPr lang="et-EE" dirty="0"/>
          </a:p>
          <a:p>
            <a:pPr marL="0" indent="0">
              <a:buNone/>
            </a:pPr>
            <a:endParaRPr lang="et-EE" dirty="0"/>
          </a:p>
          <a:p>
            <a:pPr marL="0" indent="0">
              <a:buNone/>
            </a:pPr>
            <a:r>
              <a:rPr lang="et-EE" dirty="0"/>
              <a:t>individualiseerimine + diferentseerimine =personaliseerimine</a:t>
            </a:r>
          </a:p>
          <a:p>
            <a:pPr marL="0" indent="0">
              <a:buNone/>
            </a:pPr>
            <a:endParaRPr lang="et-EE" dirty="0"/>
          </a:p>
        </p:txBody>
      </p:sp>
      <p:sp>
        <p:nvSpPr>
          <p:cNvPr id="4" name="Slaidinumbri kohatäide 3">
            <a:extLst>
              <a:ext uri="{FF2B5EF4-FFF2-40B4-BE49-F238E27FC236}">
                <a16:creationId xmlns:a16="http://schemas.microsoft.com/office/drawing/2014/main" id="{D19544C6-FE17-4C66-A81E-C5D5753ECCE3}"/>
              </a:ext>
            </a:extLst>
          </p:cNvPr>
          <p:cNvSpPr>
            <a:spLocks noGrp="1"/>
          </p:cNvSpPr>
          <p:nvPr>
            <p:ph type="sldNum" sz="quarter" idx="4"/>
          </p:nvPr>
        </p:nvSpPr>
        <p:spPr/>
        <p:txBody>
          <a:bodyPr/>
          <a:lstStyle/>
          <a:p>
            <a:fld id="{AA83FDEA-09B5-4ABC-98BC-DF0F986E070A}" type="slidenum">
              <a:rPr lang="et-EE" smtClean="0"/>
              <a:pPr/>
              <a:t>52</a:t>
            </a:fld>
            <a:endParaRPr lang="et-EE"/>
          </a:p>
        </p:txBody>
      </p:sp>
    </p:spTree>
    <p:extLst>
      <p:ext uri="{BB962C8B-B14F-4D97-AF65-F5344CB8AC3E}">
        <p14:creationId xmlns:p14="http://schemas.microsoft.com/office/powerpoint/2010/main" val="1043493963"/>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File:Socrates statue at the Louvre, 8 April 2013.jpg">
            <a:extLst>
              <a:ext uri="{FF2B5EF4-FFF2-40B4-BE49-F238E27FC236}">
                <a16:creationId xmlns:a16="http://schemas.microsoft.com/office/drawing/2014/main" id="{674184F5-359C-46CC-94F3-74A19D0E6F85}"/>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1655" r="1165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Pealkiri 2">
            <a:extLst>
              <a:ext uri="{FF2B5EF4-FFF2-40B4-BE49-F238E27FC236}">
                <a16:creationId xmlns:a16="http://schemas.microsoft.com/office/drawing/2014/main" id="{C6DBB0E7-62D1-479D-8A9D-77E4033A9490}"/>
              </a:ext>
            </a:extLst>
          </p:cNvPr>
          <p:cNvSpPr>
            <a:spLocks noGrp="1"/>
          </p:cNvSpPr>
          <p:nvPr>
            <p:ph type="title"/>
          </p:nvPr>
        </p:nvSpPr>
        <p:spPr>
          <a:xfrm>
            <a:off x="3131840" y="381001"/>
            <a:ext cx="5194920" cy="952500"/>
          </a:xfrm>
        </p:spPr>
        <p:txBody>
          <a:bodyPr>
            <a:normAutofit/>
          </a:bodyPr>
          <a:lstStyle/>
          <a:p>
            <a:r>
              <a:rPr lang="et-EE" sz="2600" b="1" dirty="0"/>
              <a:t>Rahuloluks on vaja oma tegevust mõtestada</a:t>
            </a:r>
            <a:endParaRPr lang="et-EE" sz="2600" b="1" baseline="30000" dirty="0">
              <a:solidFill>
                <a:schemeClr val="tx2"/>
              </a:solidFill>
            </a:endParaRPr>
          </a:p>
        </p:txBody>
      </p:sp>
      <p:sp>
        <p:nvSpPr>
          <p:cNvPr id="4" name="Sisu kohatäide 3">
            <a:extLst>
              <a:ext uri="{FF2B5EF4-FFF2-40B4-BE49-F238E27FC236}">
                <a16:creationId xmlns:a16="http://schemas.microsoft.com/office/drawing/2014/main" id="{B5A60E5B-F9DB-41F9-ADC1-15E2A50C4437}"/>
              </a:ext>
            </a:extLst>
          </p:cNvPr>
          <p:cNvSpPr>
            <a:spLocks noGrp="1"/>
          </p:cNvSpPr>
          <p:nvPr>
            <p:ph idx="1"/>
          </p:nvPr>
        </p:nvSpPr>
        <p:spPr>
          <a:xfrm>
            <a:off x="3190982" y="1333501"/>
            <a:ext cx="5421532" cy="4267729"/>
          </a:xfrm>
        </p:spPr>
        <p:txBody>
          <a:bodyPr>
            <a:normAutofit/>
          </a:bodyPr>
          <a:lstStyle/>
          <a:p>
            <a:r>
              <a:rPr lang="et-EE" sz="1600" b="1" dirty="0"/>
              <a:t>Socrates</a:t>
            </a:r>
            <a:r>
              <a:rPr lang="et-EE" sz="1600" dirty="0"/>
              <a:t> on populaarne </a:t>
            </a:r>
          </a:p>
          <a:p>
            <a:pPr lvl="1"/>
            <a:r>
              <a:rPr lang="et-EE" sz="1600" dirty="0"/>
              <a:t>ainult mõtestatud elu on väärt elamist</a:t>
            </a:r>
          </a:p>
          <a:p>
            <a:pPr lvl="1"/>
            <a:r>
              <a:rPr lang="et-EE" sz="1600" dirty="0"/>
              <a:t>ole ettevaatlik hõivatud elu viljatusega</a:t>
            </a:r>
          </a:p>
          <a:p>
            <a:r>
              <a:rPr lang="et-EE" sz="1600" dirty="0"/>
              <a:t>Kui me mõtestame oma tegevust, siis toob see rohkem rahulolu nii õpetajate kui ka õpilaste puhul (TLÜ Inga </a:t>
            </a:r>
            <a:r>
              <a:rPr lang="et-EE" sz="1600" dirty="0" err="1"/>
              <a:t>Grinbergi</a:t>
            </a:r>
            <a:r>
              <a:rPr lang="et-EE" sz="1600" dirty="0"/>
              <a:t> uuring)</a:t>
            </a:r>
          </a:p>
          <a:p>
            <a:r>
              <a:rPr lang="et-EE" sz="1600" dirty="0"/>
              <a:t>Õpetajate silmasära  koolis ei sõltu  ei õpetaja vanusest, staažist, palganumbrist ega ka kooli suurusest, kus ta töötab</a:t>
            </a:r>
          </a:p>
          <a:p>
            <a:r>
              <a:rPr lang="et-EE" sz="1600" dirty="0"/>
              <a:t>Õpetaja subjektiivset heaolu (rõõm oma tööst, kooli kui  tööpaiga väärtustamine) ennustavad/mõjutavad kõige tugevamalt </a:t>
            </a:r>
            <a:r>
              <a:rPr lang="et-EE" sz="1600" b="1" dirty="0"/>
              <a:t>töö tähenduslikkuse tajumine</a:t>
            </a:r>
            <a:r>
              <a:rPr lang="et-EE" sz="1600" dirty="0"/>
              <a:t> (tajun toimetamiste mõtet ja tähendust), oma </a:t>
            </a:r>
            <a:r>
              <a:rPr lang="et-EE" sz="1600" b="1" dirty="0"/>
              <a:t>mõjukuse tajumine </a:t>
            </a:r>
            <a:r>
              <a:rPr lang="et-EE" sz="1600" dirty="0"/>
              <a:t>(minu arvamust võetakse tõsiselt)  ning </a:t>
            </a:r>
            <a:r>
              <a:rPr lang="et-EE" sz="1600" b="1" dirty="0"/>
              <a:t>töö koostöises ja uuendustele aldis kooliperes (</a:t>
            </a:r>
            <a:r>
              <a:rPr lang="et-EE" sz="1600" b="1"/>
              <a:t>Mati Heidmets)</a:t>
            </a:r>
            <a:endParaRPr lang="et-EE" sz="1600" dirty="0"/>
          </a:p>
        </p:txBody>
      </p:sp>
    </p:spTree>
    <p:extLst>
      <p:ext uri="{BB962C8B-B14F-4D97-AF65-F5344CB8AC3E}">
        <p14:creationId xmlns:p14="http://schemas.microsoft.com/office/powerpoint/2010/main" val="393020424"/>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4D7AFF7-C1EB-4A28-BAEF-B745BC0B6AC0}"/>
              </a:ext>
            </a:extLst>
          </p:cNvPr>
          <p:cNvSpPr>
            <a:spLocks noGrp="1"/>
          </p:cNvSpPr>
          <p:nvPr>
            <p:ph type="title"/>
          </p:nvPr>
        </p:nvSpPr>
        <p:spPr/>
        <p:txBody>
          <a:bodyPr>
            <a:normAutofit fontScale="90000"/>
          </a:bodyPr>
          <a:lstStyle/>
          <a:p>
            <a:r>
              <a:rPr lang="et-EE" dirty="0"/>
              <a:t>Tõenduspõhise pedagoogika lehekülgi</a:t>
            </a:r>
          </a:p>
        </p:txBody>
      </p:sp>
      <p:sp>
        <p:nvSpPr>
          <p:cNvPr id="3" name="Sisu kohatäide 2">
            <a:extLst>
              <a:ext uri="{FF2B5EF4-FFF2-40B4-BE49-F238E27FC236}">
                <a16:creationId xmlns:a16="http://schemas.microsoft.com/office/drawing/2014/main" id="{9C5DCE57-CA89-4737-AAE7-8CAE1EACF839}"/>
              </a:ext>
            </a:extLst>
          </p:cNvPr>
          <p:cNvSpPr>
            <a:spLocks noGrp="1"/>
          </p:cNvSpPr>
          <p:nvPr>
            <p:ph idx="1"/>
          </p:nvPr>
        </p:nvSpPr>
        <p:spPr>
          <a:xfrm>
            <a:off x="457200" y="1333502"/>
            <a:ext cx="8229600" cy="4152634"/>
          </a:xfrm>
        </p:spPr>
        <p:txBody>
          <a:bodyPr>
            <a:normAutofit/>
          </a:bodyPr>
          <a:lstStyle/>
          <a:p>
            <a:r>
              <a:rPr lang="et-EE" dirty="0"/>
              <a:t>Education </a:t>
            </a:r>
            <a:r>
              <a:rPr lang="et-EE" dirty="0" err="1"/>
              <a:t>Endowment</a:t>
            </a:r>
            <a:r>
              <a:rPr lang="et-EE" dirty="0"/>
              <a:t> </a:t>
            </a:r>
            <a:r>
              <a:rPr lang="et-EE" dirty="0" err="1"/>
              <a:t>Foundation</a:t>
            </a:r>
            <a:r>
              <a:rPr lang="et-EE" dirty="0"/>
              <a:t> </a:t>
            </a:r>
            <a:r>
              <a:rPr lang="et-EE" dirty="0" err="1"/>
              <a:t>Toolkit</a:t>
            </a:r>
            <a:r>
              <a:rPr lang="et-EE" dirty="0"/>
              <a:t> </a:t>
            </a:r>
            <a:r>
              <a:rPr lang="et-EE" dirty="0">
                <a:hlinkClick r:id="rId2"/>
              </a:rPr>
              <a:t>https://educationendowmentfoundation.org.uk/evidence-summaries/teaching-learning-toolkit/</a:t>
            </a:r>
            <a:endParaRPr lang="et-EE" dirty="0"/>
          </a:p>
          <a:p>
            <a:r>
              <a:rPr lang="et-EE" dirty="0" err="1"/>
              <a:t>Chartered</a:t>
            </a:r>
            <a:r>
              <a:rPr lang="et-EE" dirty="0"/>
              <a:t> </a:t>
            </a:r>
            <a:r>
              <a:rPr lang="et-EE" dirty="0" err="1"/>
              <a:t>College</a:t>
            </a:r>
            <a:r>
              <a:rPr lang="et-EE" dirty="0"/>
              <a:t> of </a:t>
            </a:r>
            <a:r>
              <a:rPr lang="et-EE" dirty="0" err="1"/>
              <a:t>Teaching</a:t>
            </a:r>
            <a:r>
              <a:rPr lang="et-EE" dirty="0"/>
              <a:t> blogid </a:t>
            </a:r>
            <a:r>
              <a:rPr lang="et-EE" dirty="0">
                <a:hlinkClick r:id="rId3"/>
              </a:rPr>
              <a:t>https://chartered.college/category/blog</a:t>
            </a:r>
            <a:endParaRPr lang="et-EE" dirty="0"/>
          </a:p>
          <a:p>
            <a:r>
              <a:rPr lang="et-EE" dirty="0" err="1"/>
              <a:t>Institute</a:t>
            </a:r>
            <a:r>
              <a:rPr lang="et-EE" dirty="0"/>
              <a:t> of </a:t>
            </a:r>
            <a:r>
              <a:rPr lang="et-EE" dirty="0" err="1"/>
              <a:t>Effective</a:t>
            </a:r>
            <a:r>
              <a:rPr lang="et-EE" dirty="0"/>
              <a:t> Education</a:t>
            </a:r>
            <a:r>
              <a:rPr lang="et-EE"/>
              <a:t>, uudiskiri </a:t>
            </a:r>
            <a:r>
              <a:rPr lang="et-EE" dirty="0">
                <a:hlinkClick r:id="rId4"/>
              </a:rPr>
              <a:t>http://www.beib.org.uk/</a:t>
            </a:r>
            <a:endParaRPr lang="et-EE" dirty="0"/>
          </a:p>
          <a:p>
            <a:r>
              <a:rPr lang="et-EE" dirty="0" err="1"/>
              <a:t>Hattie</a:t>
            </a:r>
            <a:r>
              <a:rPr lang="et-EE" dirty="0"/>
              <a:t> edetabeli viimane versioon </a:t>
            </a:r>
            <a:r>
              <a:rPr lang="et-EE" dirty="0">
                <a:hlinkClick r:id="rId5"/>
              </a:rPr>
              <a:t>https://visible-learning.org/nvd3/visualize/hattie-ranking-interactive-2009-2011-2015.html</a:t>
            </a:r>
            <a:endParaRPr lang="et-EE" dirty="0"/>
          </a:p>
          <a:p>
            <a:pPr marL="0" indent="0">
              <a:buNone/>
            </a:pPr>
            <a:endParaRPr lang="et-EE" dirty="0"/>
          </a:p>
        </p:txBody>
      </p:sp>
      <p:sp>
        <p:nvSpPr>
          <p:cNvPr id="4" name="Slaidinumbri kohatäide 3">
            <a:extLst>
              <a:ext uri="{FF2B5EF4-FFF2-40B4-BE49-F238E27FC236}">
                <a16:creationId xmlns:a16="http://schemas.microsoft.com/office/drawing/2014/main" id="{0B35733A-E5E8-4902-AA2B-638CFF6D7765}"/>
              </a:ext>
            </a:extLst>
          </p:cNvPr>
          <p:cNvSpPr>
            <a:spLocks noGrp="1"/>
          </p:cNvSpPr>
          <p:nvPr>
            <p:ph type="sldNum" sz="quarter" idx="4"/>
          </p:nvPr>
        </p:nvSpPr>
        <p:spPr/>
        <p:txBody>
          <a:bodyPr/>
          <a:lstStyle/>
          <a:p>
            <a:fld id="{AA83FDEA-09B5-4ABC-98BC-DF0F986E070A}" type="slidenum">
              <a:rPr lang="et-EE" smtClean="0"/>
              <a:pPr/>
              <a:t>54</a:t>
            </a:fld>
            <a:endParaRPr lang="et-EE"/>
          </a:p>
        </p:txBody>
      </p:sp>
    </p:spTree>
    <p:extLst>
      <p:ext uri="{BB962C8B-B14F-4D97-AF65-F5344CB8AC3E}">
        <p14:creationId xmlns:p14="http://schemas.microsoft.com/office/powerpoint/2010/main" val="3370131835"/>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300" y="1117307"/>
            <a:ext cx="6309320" cy="780087"/>
          </a:xfrm>
        </p:spPr>
        <p:txBody>
          <a:bodyPr>
            <a:normAutofit/>
          </a:bodyPr>
          <a:lstStyle/>
          <a:p>
            <a:pPr>
              <a:lnSpc>
                <a:spcPts val="2333"/>
              </a:lnSpc>
              <a:spcBef>
                <a:spcPts val="0"/>
              </a:spcBef>
            </a:pPr>
            <a:r>
              <a:rPr lang="et-EE" sz="3000" b="1" baseline="30000" dirty="0">
                <a:solidFill>
                  <a:schemeClr val="tx2"/>
                </a:solidFill>
                <a:latin typeface="Myriad Pro" pitchFamily="34" charset="0"/>
              </a:rPr>
              <a:t>Küsimused?</a:t>
            </a:r>
          </a:p>
        </p:txBody>
      </p:sp>
      <p:cxnSp>
        <p:nvCxnSpPr>
          <p:cNvPr id="5" name="Straight Connector 4"/>
          <p:cNvCxnSpPr/>
          <p:nvPr/>
        </p:nvCxnSpPr>
        <p:spPr>
          <a:xfrm>
            <a:off x="611560" y="937287"/>
            <a:ext cx="663031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descr="400_F_50315630_mFRfKMPkR4FQQ6u7sgpiwDCROLN94goh.jpg"/>
          <p:cNvPicPr>
            <a:picLocks noGrp="1" noChangeAspect="1"/>
          </p:cNvPicPr>
          <p:nvPr>
            <p:ph idx="1"/>
          </p:nvPr>
        </p:nvPicPr>
        <p:blipFill>
          <a:blip r:embed="rId2" cstate="print"/>
          <a:stretch>
            <a:fillRect/>
          </a:stretch>
        </p:blipFill>
        <p:spPr>
          <a:xfrm>
            <a:off x="1811694" y="1704307"/>
            <a:ext cx="4787438" cy="3196412"/>
          </a:xfrm>
        </p:spPr>
      </p:pic>
    </p:spTree>
    <p:extLst>
      <p:ext uri="{BB962C8B-B14F-4D97-AF65-F5344CB8AC3E}">
        <p14:creationId xmlns:p14="http://schemas.microsoft.com/office/powerpoint/2010/main" val="362822458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7654656-DB25-4473-9A0E-5A0D5B73FD4B}"/>
              </a:ext>
            </a:extLst>
          </p:cNvPr>
          <p:cNvSpPr>
            <a:spLocks noGrp="1"/>
          </p:cNvSpPr>
          <p:nvPr>
            <p:ph type="title"/>
          </p:nvPr>
        </p:nvSpPr>
        <p:spPr/>
        <p:txBody>
          <a:bodyPr>
            <a:normAutofit fontScale="90000"/>
          </a:bodyPr>
          <a:lstStyle/>
          <a:p>
            <a:r>
              <a:rPr lang="et-EE" dirty="0"/>
              <a:t>Milline peab olema tagasiside</a:t>
            </a:r>
            <a:br>
              <a:rPr lang="et-EE" dirty="0"/>
            </a:br>
            <a:r>
              <a:rPr lang="et-EE" sz="1600" dirty="0" err="1"/>
              <a:t>Hattie</a:t>
            </a:r>
            <a:r>
              <a:rPr lang="et-EE" sz="1600" dirty="0"/>
              <a:t> „</a:t>
            </a:r>
            <a:r>
              <a:rPr lang="et-EE" sz="1600" dirty="0" err="1"/>
              <a:t>Visible</a:t>
            </a:r>
            <a:r>
              <a:rPr lang="et-EE" sz="1600" dirty="0"/>
              <a:t> </a:t>
            </a:r>
            <a:r>
              <a:rPr lang="et-EE" sz="1600" dirty="0" err="1"/>
              <a:t>Learning</a:t>
            </a:r>
            <a:r>
              <a:rPr lang="et-EE" sz="1600" dirty="0"/>
              <a:t> and </a:t>
            </a:r>
            <a:r>
              <a:rPr lang="et-EE" sz="1600" dirty="0" err="1"/>
              <a:t>Feedback</a:t>
            </a:r>
            <a:r>
              <a:rPr lang="et-EE" sz="1600" dirty="0"/>
              <a:t>“</a:t>
            </a:r>
            <a:endParaRPr lang="et-EE" dirty="0"/>
          </a:p>
        </p:txBody>
      </p:sp>
      <p:sp>
        <p:nvSpPr>
          <p:cNvPr id="3" name="Sisu kohatäide 2">
            <a:extLst>
              <a:ext uri="{FF2B5EF4-FFF2-40B4-BE49-F238E27FC236}">
                <a16:creationId xmlns:a16="http://schemas.microsoft.com/office/drawing/2014/main" id="{511310FF-87A9-4A2B-A297-C3AE4ECB6DFD}"/>
              </a:ext>
            </a:extLst>
          </p:cNvPr>
          <p:cNvSpPr>
            <a:spLocks noGrp="1"/>
          </p:cNvSpPr>
          <p:nvPr>
            <p:ph idx="1"/>
          </p:nvPr>
        </p:nvSpPr>
        <p:spPr>
          <a:xfrm>
            <a:off x="457200" y="1141680"/>
            <a:ext cx="8229600" cy="4740156"/>
          </a:xfrm>
        </p:spPr>
        <p:txBody>
          <a:bodyPr>
            <a:normAutofit/>
          </a:bodyPr>
          <a:lstStyle/>
          <a:p>
            <a:r>
              <a:rPr lang="et-EE" dirty="0"/>
              <a:t>Tagasiside on üks mõjukamaid faktoreid (efekt 0.7), kuid samas </a:t>
            </a:r>
            <a:r>
              <a:rPr lang="et-EE" b="1" dirty="0"/>
              <a:t>1/3 juhtudest mõjub reaalne tagasiside negatiivselt</a:t>
            </a:r>
            <a:r>
              <a:rPr lang="et-EE" dirty="0"/>
              <a:t> (1998 uuring). </a:t>
            </a:r>
          </a:p>
          <a:p>
            <a:r>
              <a:rPr lang="et-EE" dirty="0"/>
              <a:t>Eesmärgid peavad olema spetsiifilised ja väljakutsuvad, kuid tagasisidestamise ülesannete</a:t>
            </a:r>
            <a:r>
              <a:rPr lang="et-EE" b="1" dirty="0"/>
              <a:t> komplekssus peab olema madal.</a:t>
            </a:r>
            <a:r>
              <a:rPr lang="et-EE" dirty="0"/>
              <a:t> </a:t>
            </a:r>
          </a:p>
          <a:p>
            <a:r>
              <a:rPr lang="et-EE" b="1" dirty="0"/>
              <a:t>Õpilaselt õpetajale</a:t>
            </a:r>
            <a:r>
              <a:rPr lang="et-EE" dirty="0"/>
              <a:t> tagasiside on olulisem kui õpetajalt õpilasele.</a:t>
            </a:r>
          </a:p>
          <a:p>
            <a:r>
              <a:rPr lang="et-EE" dirty="0"/>
              <a:t>Efektiivsele tagasisidele järgneb </a:t>
            </a:r>
            <a:r>
              <a:rPr lang="et-EE" b="1" dirty="0"/>
              <a:t>tegevus.</a:t>
            </a:r>
            <a:endParaRPr lang="et-EE" dirty="0"/>
          </a:p>
          <a:p>
            <a:r>
              <a:rPr lang="et-EE" dirty="0"/>
              <a:t>Tagasiside tõhususeks on vaja </a:t>
            </a:r>
            <a:r>
              <a:rPr lang="et-EE" b="1" dirty="0"/>
              <a:t>enesetõhusususkumust</a:t>
            </a:r>
            <a:r>
              <a:rPr lang="et-EE" dirty="0"/>
              <a:t> ja </a:t>
            </a:r>
            <a:r>
              <a:rPr lang="et-EE" b="1" dirty="0"/>
              <a:t>usaldusõhkkonda.</a:t>
            </a:r>
            <a:endParaRPr lang="et-EE" dirty="0"/>
          </a:p>
        </p:txBody>
      </p:sp>
      <p:sp>
        <p:nvSpPr>
          <p:cNvPr id="4" name="Slaidinumbri kohatäide 3">
            <a:extLst>
              <a:ext uri="{FF2B5EF4-FFF2-40B4-BE49-F238E27FC236}">
                <a16:creationId xmlns:a16="http://schemas.microsoft.com/office/drawing/2014/main" id="{3A6523FB-79F7-4D66-A7A3-322DB40C3BD2}"/>
              </a:ext>
            </a:extLst>
          </p:cNvPr>
          <p:cNvSpPr>
            <a:spLocks noGrp="1"/>
          </p:cNvSpPr>
          <p:nvPr>
            <p:ph type="sldNum" sz="quarter" idx="4"/>
          </p:nvPr>
        </p:nvSpPr>
        <p:spPr/>
        <p:txBody>
          <a:bodyPr/>
          <a:lstStyle/>
          <a:p>
            <a:fld id="{AA83FDEA-09B5-4ABC-98BC-DF0F986E070A}" type="slidenum">
              <a:rPr lang="et-EE" smtClean="0"/>
              <a:pPr/>
              <a:t>6</a:t>
            </a:fld>
            <a:endParaRPr lang="et-EE"/>
          </a:p>
        </p:txBody>
      </p:sp>
      <p:pic>
        <p:nvPicPr>
          <p:cNvPr id="5" name="Pilt 4">
            <a:extLst>
              <a:ext uri="{FF2B5EF4-FFF2-40B4-BE49-F238E27FC236}">
                <a16:creationId xmlns:a16="http://schemas.microsoft.com/office/drawing/2014/main" id="{47F066B8-5DA1-4A71-860E-CC6C6EA1A397}"/>
              </a:ext>
            </a:extLst>
          </p:cNvPr>
          <p:cNvPicPr>
            <a:picLocks noChangeAspect="1"/>
          </p:cNvPicPr>
          <p:nvPr/>
        </p:nvPicPr>
        <p:blipFill>
          <a:blip r:embed="rId2"/>
          <a:stretch>
            <a:fillRect/>
          </a:stretch>
        </p:blipFill>
        <p:spPr>
          <a:xfrm>
            <a:off x="7020272" y="456717"/>
            <a:ext cx="1217712" cy="684963"/>
          </a:xfrm>
          <a:prstGeom prst="rect">
            <a:avLst/>
          </a:prstGeom>
        </p:spPr>
      </p:pic>
    </p:spTree>
    <p:extLst>
      <p:ext uri="{BB962C8B-B14F-4D97-AF65-F5344CB8AC3E}">
        <p14:creationId xmlns:p14="http://schemas.microsoft.com/office/powerpoint/2010/main" val="48914364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29A0BF5-EECB-4F17-B89B-513EDAD9908A}"/>
              </a:ext>
            </a:extLst>
          </p:cNvPr>
          <p:cNvSpPr>
            <a:spLocks noGrp="1"/>
          </p:cNvSpPr>
          <p:nvPr>
            <p:ph type="title"/>
          </p:nvPr>
        </p:nvSpPr>
        <p:spPr/>
        <p:txBody>
          <a:bodyPr/>
          <a:lstStyle/>
          <a:p>
            <a:r>
              <a:rPr lang="et-EE" dirty="0"/>
              <a:t>Milline peab olema tagasiside</a:t>
            </a:r>
          </a:p>
        </p:txBody>
      </p:sp>
      <p:sp>
        <p:nvSpPr>
          <p:cNvPr id="3" name="Sisu kohatäide 2">
            <a:extLst>
              <a:ext uri="{FF2B5EF4-FFF2-40B4-BE49-F238E27FC236}">
                <a16:creationId xmlns:a16="http://schemas.microsoft.com/office/drawing/2014/main" id="{AEDE93FE-ABB5-45AF-8FC6-2642DB92A82D}"/>
              </a:ext>
            </a:extLst>
          </p:cNvPr>
          <p:cNvSpPr>
            <a:spLocks noGrp="1"/>
          </p:cNvSpPr>
          <p:nvPr>
            <p:ph idx="1"/>
          </p:nvPr>
        </p:nvSpPr>
        <p:spPr>
          <a:xfrm>
            <a:off x="457200" y="1333501"/>
            <a:ext cx="8229600" cy="4267729"/>
          </a:xfrm>
        </p:spPr>
        <p:txBody>
          <a:bodyPr>
            <a:normAutofit fontScale="92500" lnSpcReduction="10000"/>
          </a:bodyPr>
          <a:lstStyle/>
          <a:p>
            <a:r>
              <a:rPr lang="et-EE" dirty="0"/>
              <a:t>Tagasiside algab </a:t>
            </a:r>
            <a:r>
              <a:rPr lang="et-EE" b="1" dirty="0"/>
              <a:t>varasemate teadmiste </a:t>
            </a:r>
            <a:r>
              <a:rPr lang="et-EE" dirty="0"/>
              <a:t>aspektist. Tugevamad ja nõrgemad õpilased ei erine selles, mitu korda neile uut asja peab kordama, vaid vana osa teadmise poolest. </a:t>
            </a:r>
          </a:p>
          <a:p>
            <a:r>
              <a:rPr lang="et-EE" dirty="0"/>
              <a:t>Ka </a:t>
            </a:r>
            <a:r>
              <a:rPr lang="et-EE" b="1" dirty="0"/>
              <a:t>viivisega tagasiside </a:t>
            </a:r>
            <a:r>
              <a:rPr lang="et-EE" dirty="0"/>
              <a:t>võib olla kasulik, ehkki õpilased eelistavad kiiret tagasisidet.</a:t>
            </a:r>
          </a:p>
          <a:p>
            <a:r>
              <a:rPr lang="et-EE" dirty="0"/>
              <a:t>Kui õpilased </a:t>
            </a:r>
            <a:r>
              <a:rPr lang="et-EE" b="1" dirty="0"/>
              <a:t>ei tee vigu</a:t>
            </a:r>
            <a:r>
              <a:rPr lang="et-EE" dirty="0"/>
              <a:t>, siis tagasisidel – kuhu edasi – ei ole mõtet.</a:t>
            </a:r>
          </a:p>
          <a:p>
            <a:r>
              <a:rPr lang="et-EE" dirty="0"/>
              <a:t>Nii </a:t>
            </a:r>
            <a:r>
              <a:rPr lang="et-EE" b="1" dirty="0"/>
              <a:t>positiivne kui negatiivne </a:t>
            </a:r>
            <a:r>
              <a:rPr lang="et-EE" dirty="0"/>
              <a:t>tagasiside võivad olla mõttekad. – õpilane tuleb õpetada saama ja tõlgendama tagasisidet.</a:t>
            </a:r>
          </a:p>
          <a:p>
            <a:r>
              <a:rPr lang="et-EE" dirty="0"/>
              <a:t>Meie puudused on meie </a:t>
            </a:r>
            <a:r>
              <a:rPr lang="et-EE" b="1" dirty="0"/>
              <a:t>arengu mootor</a:t>
            </a:r>
            <a:r>
              <a:rPr lang="et-EE" dirty="0"/>
              <a:t>.</a:t>
            </a:r>
          </a:p>
          <a:p>
            <a:r>
              <a:rPr lang="et-EE" b="1" dirty="0"/>
              <a:t>Uuesti õpetamine </a:t>
            </a:r>
            <a:r>
              <a:rPr lang="et-EE" dirty="0"/>
              <a:t>võib olla kasulikum kui õpilasele tagasiside andmine.</a:t>
            </a:r>
          </a:p>
          <a:p>
            <a:r>
              <a:rPr lang="et-EE" dirty="0"/>
              <a:t>Hinded ja kommentaarid, milles ei ole sõnumit, kuidas ennast parandada, </a:t>
            </a:r>
            <a:r>
              <a:rPr lang="et-EE" b="1" dirty="0"/>
              <a:t>segavad õppimist.</a:t>
            </a:r>
            <a:endParaRPr lang="et-EE" dirty="0"/>
          </a:p>
        </p:txBody>
      </p:sp>
      <p:sp>
        <p:nvSpPr>
          <p:cNvPr id="4" name="Slaidinumbri kohatäide 3">
            <a:extLst>
              <a:ext uri="{FF2B5EF4-FFF2-40B4-BE49-F238E27FC236}">
                <a16:creationId xmlns:a16="http://schemas.microsoft.com/office/drawing/2014/main" id="{FE652AF0-1DD4-4674-8FBD-D67E4D19DE6C}"/>
              </a:ext>
            </a:extLst>
          </p:cNvPr>
          <p:cNvSpPr>
            <a:spLocks noGrp="1"/>
          </p:cNvSpPr>
          <p:nvPr>
            <p:ph type="sldNum" sz="quarter" idx="4"/>
          </p:nvPr>
        </p:nvSpPr>
        <p:spPr/>
        <p:txBody>
          <a:bodyPr/>
          <a:lstStyle/>
          <a:p>
            <a:fld id="{AA83FDEA-09B5-4ABC-98BC-DF0F986E070A}" type="slidenum">
              <a:rPr lang="et-EE" smtClean="0"/>
              <a:pPr/>
              <a:t>7</a:t>
            </a:fld>
            <a:endParaRPr lang="et-EE"/>
          </a:p>
        </p:txBody>
      </p:sp>
      <p:pic>
        <p:nvPicPr>
          <p:cNvPr id="5" name="Pilt 4">
            <a:extLst>
              <a:ext uri="{FF2B5EF4-FFF2-40B4-BE49-F238E27FC236}">
                <a16:creationId xmlns:a16="http://schemas.microsoft.com/office/drawing/2014/main" id="{AB7BB9BD-837E-4160-AFC1-5939E14A40EC}"/>
              </a:ext>
            </a:extLst>
          </p:cNvPr>
          <p:cNvPicPr>
            <a:picLocks noChangeAspect="1"/>
          </p:cNvPicPr>
          <p:nvPr/>
        </p:nvPicPr>
        <p:blipFill>
          <a:blip r:embed="rId2"/>
          <a:stretch>
            <a:fillRect/>
          </a:stretch>
        </p:blipFill>
        <p:spPr>
          <a:xfrm>
            <a:off x="7020272" y="456717"/>
            <a:ext cx="1217712" cy="684963"/>
          </a:xfrm>
          <a:prstGeom prst="rect">
            <a:avLst/>
          </a:prstGeom>
        </p:spPr>
      </p:pic>
    </p:spTree>
    <p:extLst>
      <p:ext uri="{BB962C8B-B14F-4D97-AF65-F5344CB8AC3E}">
        <p14:creationId xmlns:p14="http://schemas.microsoft.com/office/powerpoint/2010/main" val="215571481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dirty="0"/>
              <a:t>Lisandväärtuse mõiste</a:t>
            </a:r>
          </a:p>
        </p:txBody>
      </p:sp>
      <p:sp>
        <p:nvSpPr>
          <p:cNvPr id="3" name="Sisu kohatäide 2"/>
          <p:cNvSpPr>
            <a:spLocks noGrp="1"/>
          </p:cNvSpPr>
          <p:nvPr>
            <p:ph idx="1"/>
          </p:nvPr>
        </p:nvSpPr>
        <p:spPr>
          <a:xfrm>
            <a:off x="457200" y="1943364"/>
            <a:ext cx="8229600" cy="3771636"/>
          </a:xfrm>
        </p:spPr>
        <p:txBody>
          <a:bodyPr>
            <a:normAutofit/>
          </a:bodyPr>
          <a:lstStyle/>
          <a:p>
            <a:pPr marL="0" indent="0">
              <a:buNone/>
            </a:pPr>
            <a:r>
              <a:rPr lang="et-EE" b="1" dirty="0"/>
              <a:t>Kui õpilane on saanud põhikoolis keskmise tulemuse …</a:t>
            </a:r>
            <a:br>
              <a:rPr lang="et-EE" b="1" dirty="0"/>
            </a:br>
            <a:r>
              <a:rPr lang="et-EE" b="1" dirty="0"/>
              <a:t/>
            </a:r>
            <a:br>
              <a:rPr lang="et-EE" b="1" dirty="0"/>
            </a:br>
            <a:r>
              <a:rPr lang="et-EE" b="1" dirty="0"/>
              <a:t/>
            </a:r>
            <a:br>
              <a:rPr lang="et-EE" b="1" dirty="0"/>
            </a:br>
            <a:r>
              <a:rPr lang="et-EE" b="1" dirty="0"/>
              <a:t>… siis ta võiks saada ka gümnaasiumis keskmise tulemuse.</a:t>
            </a:r>
            <a:br>
              <a:rPr lang="et-EE" b="1" dirty="0"/>
            </a:br>
            <a:r>
              <a:rPr lang="et-EE" b="1" dirty="0"/>
              <a:t/>
            </a:r>
            <a:br>
              <a:rPr lang="et-EE" b="1" dirty="0"/>
            </a:br>
            <a:r>
              <a:rPr lang="et-EE" b="1" dirty="0"/>
              <a:t/>
            </a:r>
            <a:br>
              <a:rPr lang="et-EE" b="1" dirty="0"/>
            </a:br>
            <a:r>
              <a:rPr lang="et-EE" b="1" dirty="0"/>
              <a:t>Kui sai rohkem, siis selle võrra ületas üleriigilist keskmist ootust, nii suur on lisandväärtus.</a:t>
            </a:r>
            <a:br>
              <a:rPr lang="et-EE" b="1" dirty="0"/>
            </a:br>
            <a:endParaRPr lang="en-US" b="1" dirty="0"/>
          </a:p>
        </p:txBody>
      </p:sp>
      <p:sp>
        <p:nvSpPr>
          <p:cNvPr id="4" name="Slaidinumbri kohatäide 3"/>
          <p:cNvSpPr>
            <a:spLocks noGrp="1"/>
          </p:cNvSpPr>
          <p:nvPr>
            <p:ph type="sldNum" sz="quarter" idx="4"/>
          </p:nvPr>
        </p:nvSpPr>
        <p:spPr/>
        <p:txBody>
          <a:bodyPr/>
          <a:lstStyle/>
          <a:p>
            <a:fld id="{AA83FDEA-09B5-4ABC-98BC-DF0F986E070A}" type="slidenum">
              <a:rPr lang="et-EE" smtClean="0"/>
              <a:pPr/>
              <a:t>8</a:t>
            </a:fld>
            <a:endParaRPr lang="et-EE"/>
          </a:p>
        </p:txBody>
      </p:sp>
    </p:spTree>
    <p:extLst>
      <p:ext uri="{BB962C8B-B14F-4D97-AF65-F5344CB8AC3E}">
        <p14:creationId xmlns:p14="http://schemas.microsoft.com/office/powerpoint/2010/main" val="51501758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A11856C-8FF9-41A7-9441-650C5AAA6E98}"/>
              </a:ext>
            </a:extLst>
          </p:cNvPr>
          <p:cNvSpPr>
            <a:spLocks noGrp="1"/>
          </p:cNvSpPr>
          <p:nvPr>
            <p:ph type="title"/>
          </p:nvPr>
        </p:nvSpPr>
        <p:spPr/>
        <p:txBody>
          <a:bodyPr/>
          <a:lstStyle/>
          <a:p>
            <a:r>
              <a:rPr lang="et-EE" dirty="0"/>
              <a:t>Lisandväärtuse dilemmad</a:t>
            </a:r>
          </a:p>
        </p:txBody>
      </p:sp>
      <p:sp>
        <p:nvSpPr>
          <p:cNvPr id="3" name="Sisu kohatäide 2">
            <a:extLst>
              <a:ext uri="{FF2B5EF4-FFF2-40B4-BE49-F238E27FC236}">
                <a16:creationId xmlns:a16="http://schemas.microsoft.com/office/drawing/2014/main" id="{3EE4031A-7D55-421D-80B9-56917EC73715}"/>
              </a:ext>
            </a:extLst>
          </p:cNvPr>
          <p:cNvSpPr>
            <a:spLocks noGrp="1"/>
          </p:cNvSpPr>
          <p:nvPr>
            <p:ph idx="1"/>
          </p:nvPr>
        </p:nvSpPr>
        <p:spPr>
          <a:xfrm>
            <a:off x="107504" y="1219733"/>
            <a:ext cx="8579296" cy="4381498"/>
          </a:xfrm>
        </p:spPr>
        <p:txBody>
          <a:bodyPr>
            <a:normAutofit fontScale="85000" lnSpcReduction="20000"/>
          </a:bodyPr>
          <a:lstStyle/>
          <a:p>
            <a:r>
              <a:rPr lang="et-EE" dirty="0"/>
              <a:t>riigi tasemel keskmise lisandväärtusega õpilase lisandväärtus on 0 definitsiooni põhjal, teisi õpilasi mõõdetakse selle nulli suhtes (see oleks </a:t>
            </a:r>
            <a:r>
              <a:rPr lang="et-EE" dirty="0">
                <a:highlight>
                  <a:srgbClr val="FFFF00"/>
                </a:highlight>
              </a:rPr>
              <a:t>tavaline </a:t>
            </a:r>
            <a:r>
              <a:rPr lang="et-EE" dirty="0"/>
              <a:t>lisandväärtus)</a:t>
            </a:r>
          </a:p>
          <a:p>
            <a:r>
              <a:rPr lang="et-EE" dirty="0" err="1">
                <a:highlight>
                  <a:srgbClr val="FFFF00"/>
                </a:highlight>
              </a:rPr>
              <a:t>kontekstuaalne</a:t>
            </a:r>
            <a:r>
              <a:rPr lang="et-EE" dirty="0">
                <a:highlight>
                  <a:srgbClr val="FFFF00"/>
                </a:highlight>
              </a:rPr>
              <a:t> </a:t>
            </a:r>
            <a:r>
              <a:rPr lang="et-EE" dirty="0"/>
              <a:t>lisandväärtus arvutatakse kontekstide kaupa</a:t>
            </a:r>
          </a:p>
          <a:p>
            <a:pPr lvl="1"/>
            <a:r>
              <a:rPr lang="et-EE" dirty="0"/>
              <a:t>keskmise lisandväärtusega </a:t>
            </a:r>
            <a:r>
              <a:rPr lang="et-EE" u="sng" dirty="0"/>
              <a:t>tütarlapse</a:t>
            </a:r>
            <a:r>
              <a:rPr lang="et-EE" dirty="0"/>
              <a:t> lisandväärtus on 0</a:t>
            </a:r>
          </a:p>
          <a:p>
            <a:pPr lvl="1"/>
            <a:r>
              <a:rPr lang="et-EE" dirty="0"/>
              <a:t>keskmise eesti </a:t>
            </a:r>
            <a:r>
              <a:rPr lang="et-EE" u="sng" dirty="0"/>
              <a:t>õppekeelega</a:t>
            </a:r>
            <a:r>
              <a:rPr lang="et-EE" dirty="0"/>
              <a:t> õpilase lisandväärtus on 0</a:t>
            </a:r>
          </a:p>
          <a:p>
            <a:pPr lvl="2"/>
            <a:r>
              <a:rPr lang="et-EE" dirty="0"/>
              <a:t>sellega tekkis juba 4 erinevat edetabelit</a:t>
            </a:r>
          </a:p>
          <a:p>
            <a:pPr lvl="1"/>
            <a:r>
              <a:rPr lang="et-EE" dirty="0"/>
              <a:t>parandus seoses õpilase </a:t>
            </a:r>
            <a:r>
              <a:rPr lang="et-EE" u="sng" dirty="0"/>
              <a:t>vanusega</a:t>
            </a:r>
          </a:p>
          <a:p>
            <a:pPr lvl="1"/>
            <a:r>
              <a:rPr lang="et-EE" dirty="0"/>
              <a:t>keskmise </a:t>
            </a:r>
            <a:r>
              <a:rPr lang="et-EE" u="sng" dirty="0"/>
              <a:t>(õpilase) põhikooli punktidega </a:t>
            </a:r>
            <a:r>
              <a:rPr lang="et-EE" dirty="0"/>
              <a:t>keskmise lisandväärtusega õpilase lisandväärtus on 0</a:t>
            </a:r>
          </a:p>
          <a:p>
            <a:pPr lvl="1"/>
            <a:r>
              <a:rPr lang="et-EE" dirty="0"/>
              <a:t>keskmise </a:t>
            </a:r>
            <a:r>
              <a:rPr lang="et-EE" u="sng" dirty="0"/>
              <a:t>kooli põhikooli punktidega </a:t>
            </a:r>
            <a:r>
              <a:rPr lang="et-EE" dirty="0"/>
              <a:t>keskmise lisandväärtusega õpilase lisandväärtus on 0</a:t>
            </a:r>
          </a:p>
          <a:p>
            <a:pPr lvl="1"/>
            <a:r>
              <a:rPr lang="et-EE" dirty="0"/>
              <a:t>parandus seoses </a:t>
            </a:r>
            <a:r>
              <a:rPr lang="et-EE" u="sng" dirty="0"/>
              <a:t>kooli suurusega </a:t>
            </a:r>
            <a:r>
              <a:rPr lang="et-EE" dirty="0"/>
              <a:t>(väiksemas koolis oodatakse vähemat)</a:t>
            </a:r>
          </a:p>
          <a:p>
            <a:pPr lvl="1"/>
            <a:r>
              <a:rPr lang="et-EE" u="sng" dirty="0"/>
              <a:t>KOV arenguindeks </a:t>
            </a:r>
            <a:r>
              <a:rPr lang="et-EE" dirty="0"/>
              <a:t>võetakse arvesse</a:t>
            </a:r>
          </a:p>
          <a:p>
            <a:r>
              <a:rPr lang="et-EE" dirty="0"/>
              <a:t>Inglismaal tuli madala </a:t>
            </a:r>
            <a:r>
              <a:rPr lang="et-EE" dirty="0" err="1"/>
              <a:t>SMS’ga</a:t>
            </a:r>
            <a:r>
              <a:rPr lang="et-EE" dirty="0"/>
              <a:t> õpilaste absoluutse juurdekasvu ootus </a:t>
            </a:r>
            <a:r>
              <a:rPr lang="et-EE" u="sng" dirty="0"/>
              <a:t>negatiivne</a:t>
            </a:r>
            <a:r>
              <a:rPr lang="et-EE" dirty="0"/>
              <a:t>! (te peategi koolis käies rumalamaks muutuma) – mindi tagasi tavalise lisandväärtuse peale (ei tee allahindlust ootustes)</a:t>
            </a:r>
          </a:p>
        </p:txBody>
      </p:sp>
      <p:sp>
        <p:nvSpPr>
          <p:cNvPr id="4" name="Slaidinumbri kohatäide 3">
            <a:extLst>
              <a:ext uri="{FF2B5EF4-FFF2-40B4-BE49-F238E27FC236}">
                <a16:creationId xmlns:a16="http://schemas.microsoft.com/office/drawing/2014/main" id="{63DFDFD6-83E2-48DC-8470-17542A65E164}"/>
              </a:ext>
            </a:extLst>
          </p:cNvPr>
          <p:cNvSpPr>
            <a:spLocks noGrp="1"/>
          </p:cNvSpPr>
          <p:nvPr>
            <p:ph type="sldNum" sz="quarter" idx="4"/>
          </p:nvPr>
        </p:nvSpPr>
        <p:spPr/>
        <p:txBody>
          <a:bodyPr/>
          <a:lstStyle/>
          <a:p>
            <a:fld id="{AA83FDEA-09B5-4ABC-98BC-DF0F986E070A}" type="slidenum">
              <a:rPr lang="et-EE" smtClean="0"/>
              <a:pPr/>
              <a:t>9</a:t>
            </a:fld>
            <a:endParaRPr lang="et-EE" dirty="0"/>
          </a:p>
        </p:txBody>
      </p:sp>
    </p:spTree>
    <p:extLst>
      <p:ext uri="{BB962C8B-B14F-4D97-AF65-F5344CB8AC3E}">
        <p14:creationId xmlns:p14="http://schemas.microsoft.com/office/powerpoint/2010/main" val="923778888"/>
      </p:ext>
    </p:extLst>
  </p:cSld>
  <p:clrMapOvr>
    <a:masterClrMapping/>
  </p:clrMapOvr>
  <p:transition spd="slow">
    <p:wipe/>
  </p:transition>
</p:sld>
</file>

<file path=ppt/theme/theme1.xml><?xml version="1.0" encoding="utf-8"?>
<a:theme xmlns:a="http://schemas.openxmlformats.org/drawingml/2006/main" name="Innove_p6hi">
  <a:themeElements>
    <a:clrScheme name="INNOVE">
      <a:dk1>
        <a:sysClr val="windowText" lastClr="000000"/>
      </a:dk1>
      <a:lt1>
        <a:sysClr val="window" lastClr="FFFFFF"/>
      </a:lt1>
      <a:dk2>
        <a:srgbClr val="003964"/>
      </a:dk2>
      <a:lt2>
        <a:srgbClr val="F2F2F2"/>
      </a:lt2>
      <a:accent1>
        <a:srgbClr val="003050"/>
      </a:accent1>
      <a:accent2>
        <a:srgbClr val="006BB4"/>
      </a:accent2>
      <a:accent3>
        <a:srgbClr val="CCE1F0"/>
      </a:accent3>
      <a:accent4>
        <a:srgbClr val="43B3FF"/>
      </a:accent4>
      <a:accent5>
        <a:srgbClr val="E8F1F8"/>
      </a:accent5>
      <a:accent6>
        <a:srgbClr val="0090F2"/>
      </a:accent6>
      <a:hlink>
        <a:srgbClr val="0090F2"/>
      </a:hlink>
      <a:folHlink>
        <a:srgbClr val="7F7F7F"/>
      </a:folHlink>
    </a:clrScheme>
    <a:fontScheme name="Innove">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nove_p6hi_animeeritud [Kirjutuskaitstud]" id="{B6885E86-424D-409A-8E6F-3FAAD0FEA750}" vid="{A45B5F84-23BA-4EE2-B335-C99A8018729D}"/>
    </a:ext>
  </a:extLst>
</a:theme>
</file>

<file path=ppt/theme/theme2.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6AE7BB6D165848A510D44CACC887D0" ma:contentTypeVersion="2" ma:contentTypeDescription="Create a new document." ma:contentTypeScope="" ma:versionID="3db992a10481298a40241916a30cbef9">
  <xsd:schema xmlns:xsd="http://www.w3.org/2001/XMLSchema" xmlns:xs="http://www.w3.org/2001/XMLSchema" xmlns:p="http://schemas.microsoft.com/office/2006/metadata/properties" xmlns:ns2="1f19a1ac-982d-49ef-931a-1d097487e88f" targetNamespace="http://schemas.microsoft.com/office/2006/metadata/properties" ma:root="true" ma:fieldsID="5814a195d85ea6cf2ae3b64968832d26" ns2:_="">
    <xsd:import namespace="1f19a1ac-982d-49ef-931a-1d097487e88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19a1ac-982d-49ef-931a-1d097487e88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CE6F6C-70FE-4640-91B0-E5A8FFDD16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19a1ac-982d-49ef-931a-1d097487e8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F377C1-EBB1-48FA-BEBE-3F0763F393E8}">
  <ds:schemaRefs>
    <ds:schemaRef ds:uri="http://schemas.microsoft.com/sharepoint/v3/contenttype/forms"/>
  </ds:schemaRefs>
</ds:datastoreItem>
</file>

<file path=customXml/itemProps3.xml><?xml version="1.0" encoding="utf-8"?>
<ds:datastoreItem xmlns:ds="http://schemas.openxmlformats.org/officeDocument/2006/customXml" ds:itemID="{6E5D4668-40EB-4C48-AA55-476946A408FA}">
  <ds:schemaRefs>
    <ds:schemaRef ds:uri="1f19a1ac-982d-49ef-931a-1d097487e88f"/>
    <ds:schemaRef ds:uri="http://schemas.microsoft.com/office/2006/metadata/properties"/>
    <ds:schemaRef ds:uri="http://schemas.microsoft.com/office/2006/documentManagement/types"/>
    <ds:schemaRef ds:uri="http://purl.org/dc/term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Innove_p6hi_animeeritud</Template>
  <TotalTime>1758</TotalTime>
  <Words>3641</Words>
  <Application>Microsoft Office PowerPoint</Application>
  <PresentationFormat>On-screen Show (16:10)</PresentationFormat>
  <Paragraphs>420</Paragraphs>
  <Slides>55</Slides>
  <Notes>2</Notes>
  <HiddenSlides>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Myriad Pro</vt:lpstr>
      <vt:lpstr>Verdana</vt:lpstr>
      <vt:lpstr>Innove_p6hi</vt:lpstr>
      <vt:lpstr>Õpijõudlus gümnaasiumis, andekas noor gümnaasiumis</vt:lpstr>
      <vt:lpstr>Andekad</vt:lpstr>
      <vt:lpstr>Elu on täis mõistatusi</vt:lpstr>
      <vt:lpstr>Välja kuulutatud küsimused</vt:lpstr>
      <vt:lpstr> </vt:lpstr>
      <vt:lpstr>Milline peab olema tagasiside Hattie „Visible Learning and Feedback“</vt:lpstr>
      <vt:lpstr>Milline peab olema tagasiside</vt:lpstr>
      <vt:lpstr>Lisandväärtuse mõiste</vt:lpstr>
      <vt:lpstr>Lisandväärtuse dilemmad</vt:lpstr>
      <vt:lpstr>Diagramm K. Hollo esitlusest lisandväärtuse pressikonverentsil 2016</vt:lpstr>
      <vt:lpstr> </vt:lpstr>
      <vt:lpstr>Viiene jaotus punktide -2, -1, 0, 1, 2 suhtes Gümnaasiumi panus. Ühikuks lisandväärtuse standardhälve, ~10p</vt:lpstr>
      <vt:lpstr>Kolmene jaotus nulli suhtes Gümnaasiumi panuse eristatavus. Kas usalduspiirkond saab nullile pihta? Kas on kohtukindlusega 0-st erinev?</vt:lpstr>
      <vt:lpstr>PowerPoint Presentation</vt:lpstr>
      <vt:lpstr>Õppimine</vt:lpstr>
      <vt:lpstr>Testimine on tarkuse isa</vt:lpstr>
      <vt:lpstr>Mis juhtub, kui kõik lahendavad elulähedasi innovaatilisi ja motiveerivaid ülesandeid?</vt:lpstr>
      <vt:lpstr>Rakendatuna andekatele</vt:lpstr>
      <vt:lpstr>Kunstianne, autoportreed</vt:lpstr>
      <vt:lpstr>Responsive teaching (kujundav hindamine) reaalse omandamise suhtes tundlik õpetamine</vt:lpstr>
      <vt:lpstr>diagnostilised ülesanded</vt:lpstr>
      <vt:lpstr>diagnostilised ülesanded</vt:lpstr>
      <vt:lpstr>Enamasti tugineme sellele raamatule</vt:lpstr>
      <vt:lpstr>Palju uusi raamatuid (inglise keelsed raamatud õilistavad meid)</vt:lpstr>
      <vt:lpstr>Vahekokkuvõte</vt:lpstr>
      <vt:lpstr>Kokkuvõttev hindamine</vt:lpstr>
      <vt:lpstr>Kujundav hindamine </vt:lpstr>
      <vt:lpstr>Kujundav hindamine (jätk)</vt:lpstr>
      <vt:lpstr>Diagnostilised ülesanded </vt:lpstr>
      <vt:lpstr>Diagnostiliste ülesannete pakett </vt:lpstr>
      <vt:lpstr>Progressioonide (õpijärgnevuste) mudel</vt:lpstr>
      <vt:lpstr>Kriitilise hindamise ja probleemilahenduse hindamine</vt:lpstr>
      <vt:lpstr>Otsene juhendamine -Direct Instruction</vt:lpstr>
      <vt:lpstr>Teadliku harjutamise meetod (Deliberate practice), Anders Ericsson „TIPP“</vt:lpstr>
      <vt:lpstr>Tagasiside spetsiifilisus (tasemekirjeldused)</vt:lpstr>
      <vt:lpstr>Barbara Oakley</vt:lpstr>
      <vt:lpstr>Neljas яevolutsioon hariduses ja kunstlik intellekt</vt:lpstr>
      <vt:lpstr>Paradigmade muutus</vt:lpstr>
      <vt:lpstr>Multiintelligentsus, Howard Gardner</vt:lpstr>
      <vt:lpstr>Haritus ja haridus</vt:lpstr>
      <vt:lpstr>Kunstlik intellekt</vt:lpstr>
      <vt:lpstr>Kunstlik intellekt</vt:lpstr>
      <vt:lpstr>Neli ajastut hariduses</vt:lpstr>
      <vt:lpstr>Seldoni ideed</vt:lpstr>
      <vt:lpstr>altSchool</vt:lpstr>
      <vt:lpstr>The School to One (SO1)</vt:lpstr>
      <vt:lpstr>Summit public schools </vt:lpstr>
      <vt:lpstr>Khan Lab Schools</vt:lpstr>
      <vt:lpstr>Sana Labs</vt:lpstr>
      <vt:lpstr>Riverbend School Indias </vt:lpstr>
      <vt:lpstr>”One Laptop Per Child” </vt:lpstr>
      <vt:lpstr>Viis piirangut, mis AI kasutamisega ületatakse (Anthony Seldoni järgi)</vt:lpstr>
      <vt:lpstr>Rahuloluks on vaja oma tegevust mõtestada</vt:lpstr>
      <vt:lpstr>Tõenduspõhise pedagoogika lehekülgi</vt:lpstr>
      <vt:lpstr>Küsimused?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Einar Rull</dc:creator>
  <cp:lastModifiedBy>Ahti Noor</cp:lastModifiedBy>
  <cp:revision>97</cp:revision>
  <dcterms:created xsi:type="dcterms:W3CDTF">2018-01-04T14:01:01Z</dcterms:created>
  <dcterms:modified xsi:type="dcterms:W3CDTF">2018-10-05T05:45:07Z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0x0101004B6AE7BB6D165848A510D44CACC887D0</vt:lpwstr>
  </property>
</Properties>
</file>