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7" r:id="rId3"/>
    <p:sldId id="268" r:id="rId4"/>
    <p:sldId id="264" r:id="rId5"/>
    <p:sldId id="269" r:id="rId6"/>
    <p:sldId id="266" r:id="rId7"/>
    <p:sldId id="270" r:id="rId8"/>
    <p:sldId id="271" r:id="rId9"/>
    <p:sldId id="265" r:id="rId10"/>
    <p:sldId id="258" r:id="rId11"/>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9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6" d="100"/>
          <a:sy n="116" d="100"/>
        </p:scale>
        <p:origin x="13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FF915-BF33-4C14-9E34-43336A6AC2B3}" type="datetimeFigureOut">
              <a:rPr lang="et-EE" smtClean="0"/>
              <a:t>27.09.2018</a:t>
            </a:fld>
            <a:endParaRPr lang="et-EE"/>
          </a:p>
        </p:txBody>
      </p:sp>
      <p:sp>
        <p:nvSpPr>
          <p:cNvPr id="4" name="Slaidi pildi kohatä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60D7B-273C-4E43-9C25-2AA00BC4372F}" type="slidenum">
              <a:rPr lang="et-EE" smtClean="0"/>
              <a:t>‹#›</a:t>
            </a:fld>
            <a:endParaRPr lang="et-EE"/>
          </a:p>
        </p:txBody>
      </p:sp>
    </p:spTree>
    <p:extLst>
      <p:ext uri="{BB962C8B-B14F-4D97-AF65-F5344CB8AC3E}">
        <p14:creationId xmlns:p14="http://schemas.microsoft.com/office/powerpoint/2010/main" val="483251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t-EE" smtClean="0"/>
              <a:t>Muutke pealkirja laadi</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n-US" dirty="0"/>
          </a:p>
        </p:txBody>
      </p:sp>
      <p:sp>
        <p:nvSpPr>
          <p:cNvPr id="4" name="Date Placeholder 3"/>
          <p:cNvSpPr>
            <a:spLocks noGrp="1"/>
          </p:cNvSpPr>
          <p:nvPr>
            <p:ph type="dt" sz="half" idx="10"/>
          </p:nvPr>
        </p:nvSpPr>
        <p:spPr/>
        <p:txBody>
          <a:bodyPr/>
          <a:lstStyle/>
          <a:p>
            <a:fld id="{71FA7CF0-087D-4992-8FAA-3061674230DA}" type="datetimeFigureOut">
              <a:rPr lang="et-EE" smtClean="0"/>
              <a:t>27.09.2018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3854966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71FA7CF0-087D-4992-8FAA-3061674230DA}" type="datetimeFigureOut">
              <a:rPr lang="et-EE" smtClean="0"/>
              <a:t>27.09.2018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99199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t-EE" smtClean="0"/>
              <a:t>Muutke pealkirja laadi</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71FA7CF0-087D-4992-8FAA-3061674230DA}" type="datetimeFigureOut">
              <a:rPr lang="et-EE" smtClean="0"/>
              <a:t>27.09.2018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348674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71FA7CF0-087D-4992-8FAA-3061674230DA}" type="datetimeFigureOut">
              <a:rPr lang="et-EE" smtClean="0"/>
              <a:t>27.09.2018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347188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t-EE" smtClean="0"/>
              <a:t>Muutke pealkirja laadi</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fld id="{71FA7CF0-087D-4992-8FAA-3061674230DA}" type="datetimeFigureOut">
              <a:rPr lang="et-EE" smtClean="0"/>
              <a:t>27.09.2018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3499168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71FA7CF0-087D-4992-8FAA-3061674230DA}" type="datetimeFigureOut">
              <a:rPr lang="et-EE" smtClean="0"/>
              <a:t>27.09.2018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222362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t-EE" smtClean="0"/>
              <a:t>Muutke pealkirja laadi</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629842" y="2505075"/>
            <a:ext cx="3868340"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4629150" y="2505075"/>
            <a:ext cx="3887391"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71FA7CF0-087D-4992-8FAA-3061674230DA}" type="datetimeFigureOut">
              <a:rPr lang="et-EE" smtClean="0"/>
              <a:t>27.09.2018</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254178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71FA7CF0-087D-4992-8FAA-3061674230DA}" type="datetimeFigureOut">
              <a:rPr lang="et-EE" smtClean="0"/>
              <a:t>27.09.2018</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3510874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A7CF0-087D-4992-8FAA-3061674230DA}" type="datetimeFigureOut">
              <a:rPr lang="et-EE" smtClean="0"/>
              <a:t>27.09.2018</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361328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t-EE" smtClean="0"/>
              <a:t>Muutke pealkirja laadi</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71FA7CF0-087D-4992-8FAA-3061674230DA}" type="datetimeFigureOut">
              <a:rPr lang="et-EE" smtClean="0"/>
              <a:t>27.09.2018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43999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t-EE" smtClean="0"/>
              <a:t>Muutke pealkirja laadi</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smtClean="0"/>
              <a:t>Pildi lisamiseks klõpsake ikooni</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Date Placeholder 4"/>
          <p:cNvSpPr>
            <a:spLocks noGrp="1"/>
          </p:cNvSpPr>
          <p:nvPr>
            <p:ph type="dt" sz="half" idx="10"/>
          </p:nvPr>
        </p:nvSpPr>
        <p:spPr/>
        <p:txBody>
          <a:bodyPr/>
          <a:lstStyle/>
          <a:p>
            <a:fld id="{71FA7CF0-087D-4992-8FAA-3061674230DA}" type="datetimeFigureOut">
              <a:rPr lang="et-EE" smtClean="0"/>
              <a:t>27.09.2018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7419CB3-049A-4D81-8323-B104A1CA0127}" type="slidenum">
              <a:rPr lang="et-EE" smtClean="0"/>
              <a:t>‹#›</a:t>
            </a:fld>
            <a:endParaRPr lang="et-EE"/>
          </a:p>
        </p:txBody>
      </p:sp>
    </p:spTree>
    <p:extLst>
      <p:ext uri="{BB962C8B-B14F-4D97-AF65-F5344CB8AC3E}">
        <p14:creationId xmlns:p14="http://schemas.microsoft.com/office/powerpoint/2010/main" val="2196884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t-EE" smtClean="0"/>
              <a:t>Muutke pealkirja laadi</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A7CF0-087D-4992-8FAA-3061674230DA}" type="datetimeFigureOut">
              <a:rPr lang="et-EE" smtClean="0"/>
              <a:t>27.09.2018</a:t>
            </a:fld>
            <a:endParaRPr lang="et-E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19CB3-049A-4D81-8323-B104A1CA0127}" type="slidenum">
              <a:rPr lang="et-EE" smtClean="0"/>
              <a:t>‹#›</a:t>
            </a:fld>
            <a:endParaRPr lang="et-EE"/>
          </a:p>
        </p:txBody>
      </p:sp>
    </p:spTree>
    <p:extLst>
      <p:ext uri="{BB962C8B-B14F-4D97-AF65-F5344CB8AC3E}">
        <p14:creationId xmlns:p14="http://schemas.microsoft.com/office/powerpoint/2010/main" val="1248212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www.riigiteataja.ee/akt/11011201702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lt 8"/>
          <p:cNvPicPr>
            <a:picLocks noChangeAspect="1"/>
          </p:cNvPicPr>
          <p:nvPr/>
        </p:nvPicPr>
        <p:blipFill rotWithShape="1">
          <a:blip r:embed="rId2">
            <a:extLst>
              <a:ext uri="{28A0092B-C50C-407E-A947-70E740481C1C}">
                <a14:useLocalDpi xmlns:a14="http://schemas.microsoft.com/office/drawing/2010/main" val="0"/>
              </a:ext>
            </a:extLst>
          </a:blip>
          <a:srcRect l="530" t="7438" r="759" b="55571"/>
          <a:stretch/>
        </p:blipFill>
        <p:spPr>
          <a:xfrm>
            <a:off x="-21619" y="0"/>
            <a:ext cx="9150998" cy="1672124"/>
          </a:xfrm>
          <a:prstGeom prst="rect">
            <a:avLst/>
          </a:prstGeom>
        </p:spPr>
      </p:pic>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sp>
        <p:nvSpPr>
          <p:cNvPr id="5" name="Pealkiri 1"/>
          <p:cNvSpPr>
            <a:spLocks noGrp="1"/>
          </p:cNvSpPr>
          <p:nvPr>
            <p:ph type="ctrTitle"/>
          </p:nvPr>
        </p:nvSpPr>
        <p:spPr>
          <a:xfrm>
            <a:off x="667680" y="1541307"/>
            <a:ext cx="7772400" cy="3107690"/>
          </a:xfrm>
        </p:spPr>
        <p:txBody>
          <a:bodyPr>
            <a:normAutofit/>
          </a:bodyPr>
          <a:lstStyle/>
          <a:p>
            <a:r>
              <a:rPr lang="et-EE" sz="4800" dirty="0" smtClean="0"/>
              <a:t>Kooliga seotud avaldustest ja probleemidest</a:t>
            </a:r>
            <a:endParaRPr lang="et-EE" sz="4800" dirty="0"/>
          </a:p>
        </p:txBody>
      </p:sp>
      <p:sp>
        <p:nvSpPr>
          <p:cNvPr id="7" name="Alapealkiri 2"/>
          <p:cNvSpPr>
            <a:spLocks noGrp="1"/>
          </p:cNvSpPr>
          <p:nvPr>
            <p:ph type="subTitle" idx="1"/>
          </p:nvPr>
        </p:nvSpPr>
        <p:spPr>
          <a:xfrm>
            <a:off x="1235816" y="5165124"/>
            <a:ext cx="6400800" cy="1301579"/>
          </a:xfrm>
        </p:spPr>
        <p:txBody>
          <a:bodyPr>
            <a:normAutofit/>
          </a:bodyPr>
          <a:lstStyle/>
          <a:p>
            <a:r>
              <a:rPr lang="et-EE" sz="2800" dirty="0" smtClean="0">
                <a:solidFill>
                  <a:srgbClr val="818284"/>
                </a:solidFill>
                <a:latin typeface="+mj-lt"/>
              </a:rPr>
              <a:t>Aigi Kivioja</a:t>
            </a:r>
          </a:p>
          <a:p>
            <a:r>
              <a:rPr lang="et-EE" sz="2800" smtClean="0">
                <a:solidFill>
                  <a:srgbClr val="818284"/>
                </a:solidFill>
                <a:latin typeface="+mj-lt"/>
              </a:rPr>
              <a:t>Õiguskantsleri vanemnõunik</a:t>
            </a:r>
            <a:endParaRPr lang="et-EE" sz="2800" dirty="0">
              <a:solidFill>
                <a:srgbClr val="818284"/>
              </a:solidFill>
              <a:latin typeface="+mj-lt"/>
            </a:endParaRPr>
          </a:p>
        </p:txBody>
      </p:sp>
    </p:spTree>
    <p:extLst>
      <p:ext uri="{BB962C8B-B14F-4D97-AF65-F5344CB8AC3E}">
        <p14:creationId xmlns:p14="http://schemas.microsoft.com/office/powerpoint/2010/main" val="3166590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lt 8"/>
          <p:cNvPicPr>
            <a:picLocks noChangeAspect="1"/>
          </p:cNvPicPr>
          <p:nvPr/>
        </p:nvPicPr>
        <p:blipFill rotWithShape="1">
          <a:blip r:embed="rId2">
            <a:extLst>
              <a:ext uri="{28A0092B-C50C-407E-A947-70E740481C1C}">
                <a14:useLocalDpi xmlns:a14="http://schemas.microsoft.com/office/drawing/2010/main" val="0"/>
              </a:ext>
            </a:extLst>
          </a:blip>
          <a:srcRect l="530" t="7438" r="759" b="55571"/>
          <a:stretch/>
        </p:blipFill>
        <p:spPr>
          <a:xfrm>
            <a:off x="-21619" y="0"/>
            <a:ext cx="9150998" cy="1672124"/>
          </a:xfrm>
          <a:prstGeom prst="rect">
            <a:avLst/>
          </a:prstGeom>
        </p:spPr>
      </p:pic>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sp>
        <p:nvSpPr>
          <p:cNvPr id="6" name="Pealkiri 1"/>
          <p:cNvSpPr txBox="1">
            <a:spLocks/>
          </p:cNvSpPr>
          <p:nvPr/>
        </p:nvSpPr>
        <p:spPr>
          <a:xfrm>
            <a:off x="667680" y="3232598"/>
            <a:ext cx="7772400" cy="1318204"/>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t-EE" sz="4800" b="1" dirty="0" smtClean="0">
              <a:solidFill>
                <a:schemeClr val="tx1">
                  <a:lumMod val="75000"/>
                  <a:lumOff val="25000"/>
                </a:schemeClr>
              </a:solidFill>
            </a:endParaRPr>
          </a:p>
          <a:p>
            <a:r>
              <a:rPr lang="et-EE" sz="4800" b="1" dirty="0" smtClean="0">
                <a:solidFill>
                  <a:schemeClr val="tx1">
                    <a:lumMod val="75000"/>
                    <a:lumOff val="25000"/>
                  </a:schemeClr>
                </a:solidFill>
              </a:rPr>
              <a:t>www.oiguskantsler.ee</a:t>
            </a:r>
            <a:endParaRPr lang="et-EE" sz="4800" b="1" dirty="0">
              <a:solidFill>
                <a:schemeClr val="tx1">
                  <a:lumMod val="75000"/>
                  <a:lumOff val="25000"/>
                </a:schemeClr>
              </a:solidFill>
            </a:endParaRPr>
          </a:p>
        </p:txBody>
      </p:sp>
    </p:spTree>
    <p:extLst>
      <p:ext uri="{BB962C8B-B14F-4D97-AF65-F5344CB8AC3E}">
        <p14:creationId xmlns:p14="http://schemas.microsoft.com/office/powerpoint/2010/main" val="1817187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Normikontroll</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lnSpcReduction="10000"/>
          </a:bodyPr>
          <a:lstStyle/>
          <a:p>
            <a:pPr marL="0" indent="0">
              <a:buClr>
                <a:schemeClr val="accent2"/>
              </a:buClr>
              <a:buNone/>
            </a:pPr>
            <a:r>
              <a:rPr lang="et-EE" sz="2100" u="sng" dirty="0" smtClean="0">
                <a:solidFill>
                  <a:schemeClr val="tx1">
                    <a:lumMod val="75000"/>
                    <a:lumOff val="25000"/>
                  </a:schemeClr>
                </a:solidFill>
              </a:rPr>
              <a:t>Seadused:</a:t>
            </a:r>
          </a:p>
          <a:p>
            <a:pPr marL="0" indent="0" algn="just">
              <a:buNone/>
            </a:pPr>
            <a:r>
              <a:rPr lang="et-EE" sz="2100" b="1" dirty="0" smtClean="0">
                <a:solidFill>
                  <a:schemeClr val="tx1">
                    <a:lumMod val="75000"/>
                    <a:lumOff val="25000"/>
                  </a:schemeClr>
                </a:solidFill>
              </a:rPr>
              <a:t>PGS § 83 lg 1 </a:t>
            </a:r>
            <a:r>
              <a:rPr lang="et-EE" sz="2100" dirty="0" smtClean="0">
                <a:solidFill>
                  <a:schemeClr val="tx1">
                    <a:lumMod val="75000"/>
                    <a:lumOff val="25000"/>
                  </a:schemeClr>
                </a:solidFill>
              </a:rPr>
              <a:t>M</a:t>
            </a:r>
            <a:r>
              <a:rPr lang="et-EE" sz="2100" dirty="0" smtClean="0"/>
              <a:t>unitsipaalkooli </a:t>
            </a:r>
            <a:r>
              <a:rPr lang="et-EE" sz="2100" dirty="0"/>
              <a:t>tegevuskulude katmises osalevad täies ulatuses teised vallad või linnad proportsionaalselt selles koolis õppivate õpilaste arvuga, kelle rahvastikuregistri järgne elukoht asub nende valdade või linnade haldusterritooriumil.</a:t>
            </a:r>
            <a:br>
              <a:rPr lang="et-EE" sz="2100" dirty="0"/>
            </a:br>
            <a:endParaRPr lang="et-EE" sz="2100" dirty="0" smtClean="0"/>
          </a:p>
          <a:p>
            <a:pPr marL="0" indent="0" algn="just">
              <a:buNone/>
            </a:pPr>
            <a:r>
              <a:rPr lang="et-EE" sz="2100" dirty="0" smtClean="0"/>
              <a:t>RKPJK 9.11.2017 </a:t>
            </a:r>
            <a:r>
              <a:rPr lang="et-EE" sz="2100" dirty="0" smtClean="0">
                <a:hlinkClick r:id="rId4"/>
              </a:rPr>
              <a:t>otsus</a:t>
            </a:r>
            <a:r>
              <a:rPr lang="et-EE" sz="2100" dirty="0" smtClean="0"/>
              <a:t>: </a:t>
            </a:r>
            <a:r>
              <a:rPr lang="et-EE" sz="2100" dirty="0"/>
              <a:t>Tunnistada põhiseadusega vastuolus olevaks selliste </a:t>
            </a:r>
            <a:r>
              <a:rPr lang="et-EE" sz="2100" dirty="0" err="1"/>
              <a:t>õigustloovate</a:t>
            </a:r>
            <a:r>
              <a:rPr lang="et-EE" sz="2100" dirty="0"/>
              <a:t> aktide andmata jätmine, mis sätestaksid kohaliku omavalitsuse üksusele põhikooli- </a:t>
            </a:r>
            <a:r>
              <a:rPr lang="et-EE" sz="2100" dirty="0" smtClean="0"/>
              <a:t>ja gümnaasiumiseaduse </a:t>
            </a:r>
            <a:r>
              <a:rPr lang="et-EE" sz="2100" dirty="0"/>
              <a:t>§ 83 lõikega 1 pandud kohustuste rahastamise riigieelarvest, kui kohaliku omavalitsuse üksus on taganud kõigile oma rahvastikuregistri järgsetele elanikele võimaluse õppida oma </a:t>
            </a:r>
            <a:r>
              <a:rPr lang="et-EE" sz="2100" dirty="0" smtClean="0"/>
              <a:t>munitsipaalkoolis.</a:t>
            </a:r>
          </a:p>
          <a:p>
            <a:pPr marL="0" indent="0">
              <a:buNone/>
            </a:pPr>
            <a:r>
              <a:rPr lang="et-EE" sz="2100" b="1" dirty="0" smtClean="0">
                <a:solidFill>
                  <a:schemeClr val="tx1">
                    <a:lumMod val="75000"/>
                    <a:lumOff val="25000"/>
                  </a:schemeClr>
                </a:solidFill>
              </a:rPr>
              <a:t>PGS muudatused, mis jõustusid 01.02.2018 </a:t>
            </a:r>
            <a:r>
              <a:rPr lang="et-EE" sz="2100" dirty="0" smtClean="0">
                <a:solidFill>
                  <a:schemeClr val="tx1">
                    <a:lumMod val="75000"/>
                    <a:lumOff val="25000"/>
                  </a:schemeClr>
                </a:solidFill>
              </a:rPr>
              <a:t>– tähelepanekud eelnõu kohta (HTM järelevalve).</a:t>
            </a:r>
          </a:p>
          <a:p>
            <a:pPr marL="0" indent="0">
              <a:buNone/>
            </a:pPr>
            <a:endParaRPr lang="et-EE" dirty="0">
              <a:solidFill>
                <a:schemeClr val="tx1">
                  <a:lumMod val="75000"/>
                  <a:lumOff val="25000"/>
                </a:schemeClr>
              </a:solidFill>
            </a:endParaRPr>
          </a:p>
          <a:p>
            <a:pPr marL="0" indent="0">
              <a:buNone/>
            </a:pPr>
            <a:endParaRPr lang="et-EE" dirty="0" smtClean="0">
              <a:solidFill>
                <a:schemeClr val="tx1">
                  <a:lumMod val="75000"/>
                  <a:lumOff val="25000"/>
                </a:schemeClr>
              </a:solidFill>
            </a:endParaRPr>
          </a:p>
          <a:p>
            <a:pPr marL="0" indent="0">
              <a:buNone/>
            </a:pPr>
            <a:endParaRPr lang="et-EE" dirty="0" smtClean="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3430762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Normikontroll</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a:bodyPr>
          <a:lstStyle/>
          <a:p>
            <a:pPr marL="0" indent="0">
              <a:buClr>
                <a:schemeClr val="accent2"/>
              </a:buClr>
              <a:buNone/>
            </a:pPr>
            <a:r>
              <a:rPr lang="et-EE" u="sng" dirty="0" smtClean="0">
                <a:solidFill>
                  <a:schemeClr val="tx1">
                    <a:lumMod val="75000"/>
                    <a:lumOff val="25000"/>
                  </a:schemeClr>
                </a:solidFill>
              </a:rPr>
              <a:t>Määrused:</a:t>
            </a:r>
          </a:p>
          <a:p>
            <a:pPr marL="0" indent="0" algn="just">
              <a:buClr>
                <a:schemeClr val="accent2"/>
              </a:buClr>
              <a:buNone/>
            </a:pPr>
            <a:r>
              <a:rPr lang="et-EE" dirty="0">
                <a:solidFill>
                  <a:schemeClr val="tx1">
                    <a:lumMod val="75000"/>
                    <a:lumOff val="25000"/>
                  </a:schemeClr>
                </a:solidFill>
              </a:rPr>
              <a:t>Sotsiaalministri </a:t>
            </a:r>
            <a:r>
              <a:rPr lang="et-EE" dirty="0" smtClean="0">
                <a:solidFill>
                  <a:schemeClr val="tx1">
                    <a:lumMod val="75000"/>
                    <a:lumOff val="25000"/>
                  </a:schemeClr>
                </a:solidFill>
              </a:rPr>
              <a:t>27.03.2001 </a:t>
            </a:r>
            <a:r>
              <a:rPr lang="et-EE" dirty="0" smtClean="0">
                <a:solidFill>
                  <a:schemeClr val="tx1">
                    <a:lumMod val="75000"/>
                    <a:lumOff val="25000"/>
                  </a:schemeClr>
                </a:solidFill>
              </a:rPr>
              <a:t>määrus </a:t>
            </a:r>
            <a:r>
              <a:rPr lang="et-EE" dirty="0">
                <a:solidFill>
                  <a:schemeClr val="tx1">
                    <a:lumMod val="75000"/>
                    <a:lumOff val="25000"/>
                  </a:schemeClr>
                </a:solidFill>
              </a:rPr>
              <a:t>nr </a:t>
            </a:r>
            <a:r>
              <a:rPr lang="et-EE" dirty="0" smtClean="0">
                <a:solidFill>
                  <a:schemeClr val="tx1">
                    <a:lumMod val="75000"/>
                    <a:lumOff val="25000"/>
                  </a:schemeClr>
                </a:solidFill>
              </a:rPr>
              <a:t>36 „Tervisekaitsenõuded </a:t>
            </a:r>
            <a:r>
              <a:rPr lang="et-EE" dirty="0">
                <a:solidFill>
                  <a:schemeClr val="tx1">
                    <a:lumMod val="75000"/>
                    <a:lumOff val="25000"/>
                  </a:schemeClr>
                </a:solidFill>
              </a:rPr>
              <a:t>kooli päevakavale ja </a:t>
            </a:r>
            <a:r>
              <a:rPr lang="et-EE" dirty="0" smtClean="0">
                <a:solidFill>
                  <a:schemeClr val="tx1">
                    <a:lumMod val="75000"/>
                    <a:lumOff val="25000"/>
                  </a:schemeClr>
                </a:solidFill>
              </a:rPr>
              <a:t>õppekorraldusele“</a:t>
            </a:r>
          </a:p>
          <a:p>
            <a:pPr marL="0" indent="0" algn="just">
              <a:buClr>
                <a:schemeClr val="accent2"/>
              </a:buClr>
              <a:buNone/>
            </a:pPr>
            <a:r>
              <a:rPr lang="et-EE" dirty="0" smtClean="0">
                <a:solidFill>
                  <a:schemeClr val="tx1">
                    <a:lumMod val="75000"/>
                    <a:lumOff val="25000"/>
                  </a:schemeClr>
                </a:solidFill>
              </a:rPr>
              <a:t>Märgukiri </a:t>
            </a:r>
          </a:p>
          <a:p>
            <a:pPr marL="0" indent="0" algn="just">
              <a:buClr>
                <a:schemeClr val="accent2"/>
              </a:buClr>
              <a:buNone/>
            </a:pPr>
            <a:r>
              <a:rPr lang="et-EE" dirty="0" smtClean="0">
                <a:solidFill>
                  <a:schemeClr val="tx1">
                    <a:lumMod val="75000"/>
                    <a:lumOff val="25000"/>
                  </a:schemeClr>
                </a:solidFill>
              </a:rPr>
              <a:t>Avaldused: kontrolltööde planeerimine, koolikoti raskus (TA järelevalve), õppetöö teises vahetuse, koolipäeva algus, söögivahetunni pikkus. </a:t>
            </a:r>
          </a:p>
          <a:p>
            <a:pPr marL="0" indent="0" algn="just">
              <a:buClr>
                <a:schemeClr val="accent2"/>
              </a:buClr>
              <a:buNone/>
            </a:pPr>
            <a:endParaRPr lang="et-EE" dirty="0" smtClean="0">
              <a:solidFill>
                <a:schemeClr val="tx1">
                  <a:lumMod val="75000"/>
                  <a:lumOff val="25000"/>
                </a:schemeClr>
              </a:solidFill>
            </a:endParaRPr>
          </a:p>
          <a:p>
            <a:pPr marL="0" indent="0" algn="just">
              <a:buClr>
                <a:schemeClr val="accent2"/>
              </a:buClr>
              <a:buNone/>
            </a:pPr>
            <a:endParaRPr lang="et-EE" dirty="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121332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Õiguskantsler ombudsmanina</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lnSpcReduction="10000"/>
          </a:bodyPr>
          <a:lstStyle/>
          <a:p>
            <a:pPr marL="0" indent="0" algn="just">
              <a:buClr>
                <a:schemeClr val="accent2"/>
              </a:buClr>
              <a:buNone/>
            </a:pPr>
            <a:r>
              <a:rPr lang="et-EE" dirty="0" smtClean="0">
                <a:solidFill>
                  <a:schemeClr val="tx1">
                    <a:lumMod val="75000"/>
                    <a:lumOff val="25000"/>
                  </a:schemeClr>
                </a:solidFill>
              </a:rPr>
              <a:t>Õiguskantsler:</a:t>
            </a:r>
          </a:p>
          <a:p>
            <a:pPr algn="just">
              <a:buClr>
                <a:schemeClr val="accent2"/>
              </a:buClr>
              <a:buFontTx/>
              <a:buChar char="-"/>
            </a:pPr>
            <a:r>
              <a:rPr lang="et-EE" dirty="0" smtClean="0">
                <a:solidFill>
                  <a:schemeClr val="tx1">
                    <a:lumMod val="75000"/>
                    <a:lumOff val="25000"/>
                  </a:schemeClr>
                </a:solidFill>
              </a:rPr>
              <a:t>tuvastab rikkumise (soovitus/ettepanek rikkumise kõrvaldamiseks) või</a:t>
            </a:r>
          </a:p>
          <a:p>
            <a:pPr algn="just">
              <a:buClr>
                <a:schemeClr val="accent2"/>
              </a:buClr>
              <a:buFontTx/>
              <a:buChar char="-"/>
            </a:pPr>
            <a:r>
              <a:rPr lang="et-EE" dirty="0" smtClean="0">
                <a:solidFill>
                  <a:schemeClr val="tx1">
                    <a:lumMod val="75000"/>
                    <a:lumOff val="25000"/>
                  </a:schemeClr>
                </a:solidFill>
              </a:rPr>
              <a:t> seisukoht rikkumise puudumise kohta.</a:t>
            </a:r>
          </a:p>
          <a:p>
            <a:pPr marL="0" indent="0" algn="just">
              <a:buClr>
                <a:schemeClr val="accent2"/>
              </a:buClr>
              <a:buNone/>
            </a:pPr>
            <a:r>
              <a:rPr lang="et-EE" u="sng" dirty="0" smtClean="0">
                <a:solidFill>
                  <a:schemeClr val="tx1">
                    <a:lumMod val="75000"/>
                    <a:lumOff val="25000"/>
                  </a:schemeClr>
                </a:solidFill>
              </a:rPr>
              <a:t>Suhtlusprobleemid, töötajate kutsepädevus</a:t>
            </a:r>
          </a:p>
          <a:p>
            <a:pPr marL="0" indent="0" algn="just">
              <a:buClr>
                <a:schemeClr val="accent2"/>
              </a:buClr>
              <a:buNone/>
            </a:pPr>
            <a:r>
              <a:rPr lang="et-EE" dirty="0" smtClean="0">
                <a:solidFill>
                  <a:schemeClr val="tx1">
                    <a:lumMod val="75000"/>
                    <a:lumOff val="25000"/>
                  </a:schemeClr>
                </a:solidFill>
              </a:rPr>
              <a:t> - õpilase ja pere halvustamine klassi ees, selgituste nõudmine teiste ees; teo ja tagajärje proportsionaalsus, surve avaldamine süü tunnistamiseks)</a:t>
            </a:r>
          </a:p>
          <a:p>
            <a:pPr marL="0" indent="0" algn="just">
              <a:buClr>
                <a:schemeClr val="accent2"/>
              </a:buClr>
              <a:buNone/>
            </a:pPr>
            <a:r>
              <a:rPr lang="et-EE" dirty="0" smtClean="0">
                <a:solidFill>
                  <a:schemeClr val="tx1">
                    <a:lumMod val="75000"/>
                    <a:lumOff val="25000"/>
                  </a:schemeClr>
                </a:solidFill>
              </a:rPr>
              <a:t>- vanem solvab õpetajat</a:t>
            </a: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1700797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Õiguskantsler ombudsmanina</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fontScale="62500" lnSpcReduction="20000"/>
          </a:bodyPr>
          <a:lstStyle/>
          <a:p>
            <a:pPr marL="0" indent="0" algn="just">
              <a:buClr>
                <a:schemeClr val="accent2"/>
              </a:buClr>
              <a:buNone/>
            </a:pPr>
            <a:r>
              <a:rPr lang="et-EE" u="sng" dirty="0" smtClean="0">
                <a:solidFill>
                  <a:schemeClr val="tx1">
                    <a:lumMod val="75000"/>
                    <a:lumOff val="25000"/>
                  </a:schemeClr>
                </a:solidFill>
              </a:rPr>
              <a:t>Hea halduse tava rikkumine:</a:t>
            </a:r>
          </a:p>
          <a:p>
            <a:pPr marL="0" indent="0" algn="just">
              <a:buClr>
                <a:schemeClr val="accent2"/>
              </a:buClr>
              <a:buNone/>
            </a:pPr>
            <a:r>
              <a:rPr lang="et-EE" dirty="0">
                <a:solidFill>
                  <a:schemeClr val="tx1">
                    <a:lumMod val="75000"/>
                    <a:lumOff val="25000"/>
                  </a:schemeClr>
                </a:solidFill>
              </a:rPr>
              <a:t> </a:t>
            </a:r>
            <a:r>
              <a:rPr lang="et-EE" dirty="0" smtClean="0">
                <a:solidFill>
                  <a:schemeClr val="tx1">
                    <a:lumMod val="75000"/>
                    <a:lumOff val="25000"/>
                  </a:schemeClr>
                </a:solidFill>
              </a:rPr>
              <a:t>- ekskursioonilt kõrvaldamine (</a:t>
            </a:r>
            <a:r>
              <a:rPr lang="et-EE" dirty="0" err="1" smtClean="0">
                <a:solidFill>
                  <a:schemeClr val="tx1">
                    <a:lumMod val="75000"/>
                    <a:lumOff val="25000"/>
                  </a:schemeClr>
                </a:solidFill>
              </a:rPr>
              <a:t>ärakuulamata</a:t>
            </a:r>
            <a:r>
              <a:rPr lang="et-EE" dirty="0" smtClean="0">
                <a:solidFill>
                  <a:schemeClr val="tx1">
                    <a:lumMod val="75000"/>
                    <a:lumOff val="25000"/>
                  </a:schemeClr>
                </a:solidFill>
              </a:rPr>
              <a:t> jätmine, otsustamine õpilast kaasamata, kallutamine koduõppe kasuks )</a:t>
            </a:r>
          </a:p>
          <a:p>
            <a:pPr marL="0" indent="0" algn="just">
              <a:buClr>
                <a:schemeClr val="accent2"/>
              </a:buClr>
              <a:buNone/>
            </a:pPr>
            <a:r>
              <a:rPr lang="et-EE" dirty="0">
                <a:solidFill>
                  <a:schemeClr val="tx1">
                    <a:lumMod val="75000"/>
                    <a:lumOff val="25000"/>
                  </a:schemeClr>
                </a:solidFill>
              </a:rPr>
              <a:t>„Hea haldus peaks olema kasutamiseks kõikides maksumaksja raha kasutatavates organisatsioonides.“ Kool – avaliku ülesande täitmine.</a:t>
            </a:r>
          </a:p>
          <a:p>
            <a:pPr marL="0" indent="0" algn="just">
              <a:buClr>
                <a:schemeClr val="accent2"/>
              </a:buClr>
              <a:buNone/>
            </a:pPr>
            <a:r>
              <a:rPr lang="et-EE" dirty="0" smtClean="0">
                <a:solidFill>
                  <a:schemeClr val="tx1">
                    <a:lumMod val="75000"/>
                    <a:lumOff val="25000"/>
                  </a:schemeClr>
                </a:solidFill>
              </a:rPr>
              <a:t>Õigus </a:t>
            </a:r>
            <a:r>
              <a:rPr lang="et-EE" dirty="0">
                <a:solidFill>
                  <a:schemeClr val="tx1">
                    <a:lumMod val="75000"/>
                    <a:lumOff val="25000"/>
                  </a:schemeClr>
                </a:solidFill>
              </a:rPr>
              <a:t>heale haldusele on põhiseaduse §-st 14 tulenev põhiõigus, mille aluseks on õigusriigi põhimõte.  </a:t>
            </a:r>
          </a:p>
          <a:p>
            <a:pPr marL="0" indent="0" algn="just">
              <a:buClr>
                <a:schemeClr val="accent2"/>
              </a:buClr>
              <a:buNone/>
            </a:pPr>
            <a:r>
              <a:rPr lang="et-EE" u="sng" dirty="0" smtClean="0">
                <a:solidFill>
                  <a:schemeClr val="tx1">
                    <a:lumMod val="75000"/>
                    <a:lumOff val="25000"/>
                  </a:schemeClr>
                </a:solidFill>
              </a:rPr>
              <a:t>Õigus </a:t>
            </a:r>
            <a:r>
              <a:rPr lang="et-EE" u="sng" dirty="0">
                <a:solidFill>
                  <a:schemeClr val="tx1">
                    <a:lumMod val="75000"/>
                    <a:lumOff val="25000"/>
                  </a:schemeClr>
                </a:solidFill>
              </a:rPr>
              <a:t>heale haldusele tähendab</a:t>
            </a:r>
            <a:r>
              <a:rPr lang="et-EE" dirty="0">
                <a:solidFill>
                  <a:schemeClr val="tx1">
                    <a:lumMod val="75000"/>
                    <a:lumOff val="25000"/>
                  </a:schemeClr>
                </a:solidFill>
              </a:rPr>
              <a:t>:</a:t>
            </a:r>
          </a:p>
          <a:p>
            <a:pPr marL="0" indent="0" algn="just">
              <a:buClr>
                <a:schemeClr val="accent2"/>
              </a:buClr>
              <a:buNone/>
            </a:pPr>
            <a:r>
              <a:rPr lang="et-EE" dirty="0">
                <a:solidFill>
                  <a:schemeClr val="tx1">
                    <a:lumMod val="75000"/>
                    <a:lumOff val="25000"/>
                  </a:schemeClr>
                </a:solidFill>
              </a:rPr>
              <a:t>haldusorgan järgib haldusõiguse üldtunnustatud põhimõtteid  (õiguskindlust, proportsionaalsust, mittediskrimineerimist, õigust olla haldusmenetluses ära kuulatud, õigust menetlusele mõistliku aja jooksul, tulemuslikkust ja tõhusust, haldusorgani selgitamis- ja nõustamiskohustust, akti adressaadi võimalust anda omapoolseid selgitusi ja esitada dokumente), </a:t>
            </a:r>
          </a:p>
          <a:p>
            <a:pPr marL="0" indent="0" algn="just">
              <a:buClr>
                <a:schemeClr val="accent2"/>
              </a:buClr>
              <a:buNone/>
            </a:pPr>
            <a:r>
              <a:rPr lang="et-EE" dirty="0">
                <a:solidFill>
                  <a:schemeClr val="tx1">
                    <a:lumMod val="75000"/>
                    <a:lumOff val="25000"/>
                  </a:schemeClr>
                </a:solidFill>
              </a:rPr>
              <a:t>haldusorgan järgib klienditeeninduse põhimõtet (austav suhtumine, sõbralikkus, abivalmidus)  ja üldist (ametniku)eetikat  (suunatud isiku </a:t>
            </a:r>
            <a:r>
              <a:rPr lang="et-EE" dirty="0" err="1">
                <a:solidFill>
                  <a:schemeClr val="tx1">
                    <a:lumMod val="75000"/>
                    <a:lumOff val="25000"/>
                  </a:schemeClr>
                </a:solidFill>
              </a:rPr>
              <a:t>inimväärikuse</a:t>
            </a:r>
            <a:r>
              <a:rPr lang="et-EE" dirty="0">
                <a:solidFill>
                  <a:schemeClr val="tx1">
                    <a:lumMod val="75000"/>
                    <a:lumOff val="25000"/>
                  </a:schemeClr>
                </a:solidFill>
              </a:rPr>
              <a:t> austamisele).</a:t>
            </a:r>
          </a:p>
          <a:p>
            <a:pPr marL="0" indent="0" algn="just">
              <a:buClr>
                <a:schemeClr val="accent2"/>
              </a:buClr>
              <a:buNone/>
            </a:pPr>
            <a:endParaRPr lang="et-EE" dirty="0">
              <a:solidFill>
                <a:schemeClr val="tx1">
                  <a:lumMod val="75000"/>
                  <a:lumOff val="25000"/>
                </a:schemeClr>
              </a:solidFill>
            </a:endParaRPr>
          </a:p>
          <a:p>
            <a:pPr marL="0" indent="0" algn="just">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850358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Õiguskantsler ombudsmanina</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fontScale="85000" lnSpcReduction="20000"/>
          </a:bodyPr>
          <a:lstStyle/>
          <a:p>
            <a:pPr marL="0" indent="0">
              <a:buClr>
                <a:schemeClr val="accent2"/>
              </a:buClr>
              <a:buNone/>
            </a:pPr>
            <a:r>
              <a:rPr lang="et-EE" u="sng" dirty="0" smtClean="0">
                <a:solidFill>
                  <a:schemeClr val="tx1">
                    <a:lumMod val="75000"/>
                    <a:lumOff val="25000"/>
                  </a:schemeClr>
                </a:solidFill>
              </a:rPr>
              <a:t>Toevajadusega laste õppe korraldamine (I)</a:t>
            </a:r>
          </a:p>
          <a:p>
            <a:pPr marL="0" indent="0">
              <a:buClr>
                <a:schemeClr val="accent2"/>
              </a:buClr>
              <a:buNone/>
            </a:pPr>
            <a:r>
              <a:rPr lang="et-EE" dirty="0">
                <a:solidFill>
                  <a:schemeClr val="tx1">
                    <a:lumMod val="75000"/>
                    <a:lumOff val="25000"/>
                  </a:schemeClr>
                </a:solidFill>
              </a:rPr>
              <a:t> </a:t>
            </a:r>
            <a:r>
              <a:rPr lang="et-EE" dirty="0" smtClean="0">
                <a:solidFill>
                  <a:schemeClr val="tx1">
                    <a:lumMod val="75000"/>
                    <a:lumOff val="25000"/>
                  </a:schemeClr>
                </a:solidFill>
              </a:rPr>
              <a:t>- kooli kohaldatavad tugimeetmed, ajaline piirang</a:t>
            </a:r>
          </a:p>
          <a:p>
            <a:pPr marL="0" indent="0" algn="just">
              <a:buClr>
                <a:schemeClr val="accent2"/>
              </a:buClr>
              <a:buNone/>
            </a:pPr>
            <a:r>
              <a:rPr lang="et-EE" dirty="0" smtClean="0">
                <a:solidFill>
                  <a:schemeClr val="tx1">
                    <a:lumMod val="75000"/>
                    <a:lumOff val="25000"/>
                  </a:schemeClr>
                </a:solidFill>
              </a:rPr>
              <a:t>PGS § 46 lg 5 ja lg </a:t>
            </a:r>
            <a:r>
              <a:rPr lang="et-EE" dirty="0" smtClean="0">
                <a:solidFill>
                  <a:schemeClr val="tx1">
                    <a:lumMod val="75000"/>
                    <a:lumOff val="25000"/>
                  </a:schemeClr>
                </a:solidFill>
              </a:rPr>
              <a:t>6</a:t>
            </a:r>
            <a:endParaRPr lang="et-EE" dirty="0" smtClean="0">
              <a:solidFill>
                <a:schemeClr val="tx1">
                  <a:lumMod val="75000"/>
                  <a:lumOff val="25000"/>
                </a:schemeClr>
              </a:solidFill>
            </a:endParaRPr>
          </a:p>
          <a:p>
            <a:pPr marL="0" indent="0" algn="just">
              <a:buClr>
                <a:schemeClr val="accent2"/>
              </a:buClr>
              <a:buNone/>
            </a:pPr>
            <a:r>
              <a:rPr lang="et-EE" dirty="0" smtClean="0">
                <a:solidFill>
                  <a:schemeClr val="tx1">
                    <a:lumMod val="75000"/>
                    <a:lumOff val="25000"/>
                  </a:schemeClr>
                </a:solidFill>
              </a:rPr>
              <a:t>(5) Õpilasele</a:t>
            </a:r>
            <a:r>
              <a:rPr lang="et-EE" dirty="0">
                <a:solidFill>
                  <a:schemeClr val="tx1">
                    <a:lumMod val="75000"/>
                    <a:lumOff val="25000"/>
                  </a:schemeClr>
                </a:solidFill>
              </a:rPr>
              <a:t>, kellel tekib takistusi koolikohustuse täitmisel või mahajäämus õpitulemuste saavutamisel, annab kool üldist tuge, mis kujutab endast õpetaja pakutavat individuaalset lisajuhendamist, tugispetsialistide teenuse kättesaadavust ning vajaduse korral õpiabitundide korraldamist individuaalselt või rühmas.</a:t>
            </a:r>
          </a:p>
          <a:p>
            <a:pPr marL="0" indent="0" algn="just">
              <a:buClr>
                <a:schemeClr val="accent2"/>
              </a:buClr>
              <a:buNone/>
            </a:pPr>
            <a:r>
              <a:rPr lang="et-EE" dirty="0" smtClean="0">
                <a:solidFill>
                  <a:schemeClr val="tx1">
                    <a:lumMod val="75000"/>
                    <a:lumOff val="25000"/>
                  </a:schemeClr>
                </a:solidFill>
              </a:rPr>
              <a:t>(</a:t>
            </a:r>
            <a:r>
              <a:rPr lang="et-EE" dirty="0">
                <a:solidFill>
                  <a:schemeClr val="tx1">
                    <a:lumMod val="75000"/>
                    <a:lumOff val="25000"/>
                  </a:schemeClr>
                </a:solidFill>
              </a:rPr>
              <a:t>6) Kui kooli tagatud üldine tugi ei anna õpilase arenguks soovitud tulemusi, siis võib rakendada koolivälise nõustamismeeskonna soovitusel tõhustatud tuge või erituge. Sellisel juhul on õpilane käsitletav haridusliku erivajadusega õpilasena.</a:t>
            </a:r>
          </a:p>
          <a:p>
            <a:pPr marL="0" indent="0">
              <a:buClr>
                <a:schemeClr val="accent2"/>
              </a:buClr>
              <a:buNone/>
            </a:pPr>
            <a:endParaRPr lang="et-EE" dirty="0" smtClean="0">
              <a:solidFill>
                <a:schemeClr val="tx1">
                  <a:lumMod val="75000"/>
                  <a:lumOff val="25000"/>
                </a:schemeClr>
              </a:solidFill>
            </a:endParaRPr>
          </a:p>
          <a:p>
            <a:pPr>
              <a:buClr>
                <a:schemeClr val="accent2"/>
              </a:buClr>
              <a:buFontTx/>
              <a:buChar char="-"/>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276072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Õiguskantsler ombudsmanina</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a:bodyPr>
          <a:lstStyle/>
          <a:p>
            <a:pPr marL="0" indent="0">
              <a:buClr>
                <a:schemeClr val="accent2"/>
              </a:buClr>
              <a:buNone/>
            </a:pPr>
            <a:r>
              <a:rPr lang="et-EE" u="sng" dirty="0" smtClean="0">
                <a:solidFill>
                  <a:schemeClr val="tx1">
                    <a:lumMod val="75000"/>
                    <a:lumOff val="25000"/>
                  </a:schemeClr>
                </a:solidFill>
              </a:rPr>
              <a:t>Toevajadusega laste õppe korraldamine (II)</a:t>
            </a:r>
          </a:p>
          <a:p>
            <a:pPr>
              <a:buClr>
                <a:schemeClr val="accent2"/>
              </a:buClr>
              <a:buFontTx/>
              <a:buChar char="-"/>
            </a:pPr>
            <a:r>
              <a:rPr lang="et-EE" dirty="0" smtClean="0">
                <a:solidFill>
                  <a:schemeClr val="tx1">
                    <a:lumMod val="75000"/>
                    <a:lumOff val="25000"/>
                  </a:schemeClr>
                </a:solidFill>
              </a:rPr>
              <a:t>puudumise põhjendamine – kes otsustab, millal laps on haige (PGS § 35 lg 2 p 1 </a:t>
            </a:r>
            <a:r>
              <a:rPr lang="et-EE" dirty="0">
                <a:solidFill>
                  <a:schemeClr val="tx1">
                    <a:lumMod val="75000"/>
                    <a:lumOff val="25000"/>
                  </a:schemeClr>
                </a:solidFill>
              </a:rPr>
              <a:t>- </a:t>
            </a:r>
            <a:r>
              <a:rPr lang="et-EE" dirty="0" smtClean="0">
                <a:solidFill>
                  <a:schemeClr val="tx1">
                    <a:lumMod val="75000"/>
                    <a:lumOff val="25000"/>
                  </a:schemeClr>
                </a:solidFill>
              </a:rPr>
              <a:t>õppetundidest </a:t>
            </a:r>
            <a:r>
              <a:rPr lang="et-EE" dirty="0">
                <a:solidFill>
                  <a:schemeClr val="tx1">
                    <a:lumMod val="75000"/>
                    <a:lumOff val="25000"/>
                  </a:schemeClr>
                </a:solidFill>
              </a:rPr>
              <a:t>puudumise </a:t>
            </a:r>
            <a:r>
              <a:rPr lang="et-EE" dirty="0" smtClean="0">
                <a:solidFill>
                  <a:schemeClr val="tx1">
                    <a:lumMod val="75000"/>
                    <a:lumOff val="25000"/>
                  </a:schemeClr>
                </a:solidFill>
              </a:rPr>
              <a:t>mõjuv põhjus  - õpilase </a:t>
            </a:r>
            <a:r>
              <a:rPr lang="et-EE" dirty="0">
                <a:solidFill>
                  <a:schemeClr val="tx1">
                    <a:lumMod val="75000"/>
                    <a:lumOff val="25000"/>
                  </a:schemeClr>
                </a:solidFill>
              </a:rPr>
              <a:t>haigestumine või temale tervishoiuteenuse osutamine)</a:t>
            </a:r>
            <a:endParaRPr lang="et-EE" dirty="0" smtClean="0">
              <a:solidFill>
                <a:schemeClr val="tx1">
                  <a:lumMod val="75000"/>
                  <a:lumOff val="25000"/>
                </a:schemeClr>
              </a:solidFill>
            </a:endParaRPr>
          </a:p>
          <a:p>
            <a:pPr>
              <a:buClr>
                <a:schemeClr val="accent2"/>
              </a:buClr>
              <a:buFontTx/>
              <a:buChar char="-"/>
            </a:pPr>
            <a:r>
              <a:rPr lang="et-EE" dirty="0">
                <a:solidFill>
                  <a:schemeClr val="tx1">
                    <a:lumMod val="75000"/>
                    <a:lumOff val="25000"/>
                  </a:schemeClr>
                </a:solidFill>
              </a:rPr>
              <a:t>l</a:t>
            </a:r>
            <a:r>
              <a:rPr lang="et-EE" dirty="0" smtClean="0">
                <a:solidFill>
                  <a:schemeClr val="tx1">
                    <a:lumMod val="75000"/>
                    <a:lumOff val="25000"/>
                  </a:schemeClr>
                </a:solidFill>
              </a:rPr>
              <a:t>apse õpetajate valimine</a:t>
            </a:r>
          </a:p>
          <a:p>
            <a:pPr>
              <a:buClr>
                <a:schemeClr val="accent2"/>
              </a:buClr>
              <a:buFontTx/>
              <a:buChar char="-"/>
            </a:pPr>
            <a:r>
              <a:rPr lang="et-EE" dirty="0">
                <a:solidFill>
                  <a:schemeClr val="tx1">
                    <a:lumMod val="75000"/>
                    <a:lumOff val="25000"/>
                  </a:schemeClr>
                </a:solidFill>
              </a:rPr>
              <a:t>k</a:t>
            </a:r>
            <a:r>
              <a:rPr lang="et-EE" dirty="0" smtClean="0">
                <a:solidFill>
                  <a:schemeClr val="tx1">
                    <a:lumMod val="75000"/>
                    <a:lumOff val="25000"/>
                  </a:schemeClr>
                </a:solidFill>
              </a:rPr>
              <a:t>ooli ja vanemate suhtluse korraldamine</a:t>
            </a:r>
          </a:p>
          <a:p>
            <a:pPr>
              <a:buClr>
                <a:schemeClr val="accent2"/>
              </a:buClr>
              <a:buFontTx/>
              <a:buChar char="-"/>
            </a:pPr>
            <a:r>
              <a:rPr lang="et-EE" dirty="0">
                <a:solidFill>
                  <a:schemeClr val="tx1">
                    <a:lumMod val="75000"/>
                    <a:lumOff val="25000"/>
                  </a:schemeClr>
                </a:solidFill>
              </a:rPr>
              <a:t>r</a:t>
            </a:r>
            <a:r>
              <a:rPr lang="et-EE" dirty="0" smtClean="0">
                <a:solidFill>
                  <a:schemeClr val="tx1">
                    <a:lumMod val="75000"/>
                    <a:lumOff val="25000"/>
                  </a:schemeClr>
                </a:solidFill>
              </a:rPr>
              <a:t>avimite võtmise nõue, koduõpe vanema soovil</a:t>
            </a: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1456550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Õiguskantsler ombudsmanina</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fontScale="47500" lnSpcReduction="20000"/>
          </a:bodyPr>
          <a:lstStyle/>
          <a:p>
            <a:pPr marL="0" indent="0">
              <a:buClr>
                <a:schemeClr val="accent2"/>
              </a:buClr>
              <a:buNone/>
            </a:pPr>
            <a:r>
              <a:rPr lang="et-EE" sz="3400" u="sng" dirty="0" smtClean="0">
                <a:solidFill>
                  <a:schemeClr val="tx1">
                    <a:lumMod val="75000"/>
                    <a:lumOff val="25000"/>
                  </a:schemeClr>
                </a:solidFill>
              </a:rPr>
              <a:t>Toevajadusega laste õppe korraldamine (III)</a:t>
            </a:r>
          </a:p>
          <a:p>
            <a:pPr>
              <a:buClr>
                <a:schemeClr val="accent2"/>
              </a:buClr>
              <a:buFontTx/>
              <a:buChar char="-"/>
            </a:pPr>
            <a:r>
              <a:rPr lang="et-EE" sz="3400" dirty="0" smtClean="0">
                <a:solidFill>
                  <a:schemeClr val="tx1">
                    <a:lumMod val="75000"/>
                    <a:lumOff val="25000"/>
                  </a:schemeClr>
                </a:solidFill>
              </a:rPr>
              <a:t>KNM soovitusele vastava  õppe korraldamise kohustus.</a:t>
            </a:r>
          </a:p>
          <a:p>
            <a:pPr marL="0" indent="0">
              <a:buClr>
                <a:schemeClr val="accent2"/>
              </a:buClr>
              <a:buNone/>
            </a:pPr>
            <a:r>
              <a:rPr lang="et-EE" sz="3400" dirty="0" smtClean="0">
                <a:solidFill>
                  <a:schemeClr val="tx1">
                    <a:lumMod val="75000"/>
                    <a:lumOff val="25000"/>
                  </a:schemeClr>
                </a:solidFill>
              </a:rPr>
              <a:t>PGS § 48</a:t>
            </a:r>
          </a:p>
          <a:p>
            <a:pPr marL="0" indent="0" algn="just">
              <a:buClr>
                <a:schemeClr val="accent2"/>
              </a:buClr>
              <a:buNone/>
            </a:pPr>
            <a:r>
              <a:rPr lang="et-EE" sz="3400" dirty="0">
                <a:solidFill>
                  <a:schemeClr val="tx1">
                    <a:lumMod val="75000"/>
                    <a:lumOff val="25000"/>
                  </a:schemeClr>
                </a:solidFill>
              </a:rPr>
              <a:t>1) </a:t>
            </a:r>
            <a:r>
              <a:rPr lang="et-EE" sz="3400" b="1" dirty="0">
                <a:solidFill>
                  <a:schemeClr val="tx1">
                    <a:lumMod val="75000"/>
                    <a:lumOff val="25000"/>
                  </a:schemeClr>
                </a:solidFill>
              </a:rPr>
              <a:t>Koolivälis</a:t>
            </a:r>
            <a:r>
              <a:rPr lang="et-EE" sz="3300" b="1" dirty="0">
                <a:solidFill>
                  <a:schemeClr val="tx1">
                    <a:lumMod val="75000"/>
                    <a:lumOff val="25000"/>
                  </a:schemeClr>
                </a:solidFill>
              </a:rPr>
              <a:t>e nõustamismeeskonna soovituse kohaselt ja vanema kirjalikul nõusolekul rakendab kool</a:t>
            </a:r>
            <a:r>
              <a:rPr lang="et-EE" sz="3300" dirty="0">
                <a:solidFill>
                  <a:schemeClr val="tx1">
                    <a:lumMod val="75000"/>
                    <a:lumOff val="25000"/>
                  </a:schemeClr>
                </a:solidFill>
              </a:rPr>
              <a:t> õpilasele tõhustatud tuge või erituge, terviseseisundist tulenevat koduõpet, koolikohustuslikule õpilasele mittestatsionaarset õpet, vähendab ja asendab riiklikus õppekavas ettenähtud õpitulemusi ühes või mitmes aines, soovitab lihtsustatud, toimetuleku- või hooldusõppe rakendamist või vabastab õpilase kohustusliku õppeaine õppimisest.</a:t>
            </a:r>
          </a:p>
          <a:p>
            <a:pPr marL="0" indent="0" algn="just">
              <a:buClr>
                <a:schemeClr val="accent2"/>
              </a:buClr>
              <a:buNone/>
            </a:pPr>
            <a:r>
              <a:rPr lang="et-EE" sz="3300" dirty="0" smtClean="0">
                <a:solidFill>
                  <a:schemeClr val="tx1">
                    <a:lumMod val="75000"/>
                    <a:lumOff val="25000"/>
                  </a:schemeClr>
                </a:solidFill>
              </a:rPr>
              <a:t> </a:t>
            </a:r>
            <a:r>
              <a:rPr lang="et-EE" sz="3300" dirty="0">
                <a:solidFill>
                  <a:schemeClr val="tx1">
                    <a:lumMod val="75000"/>
                    <a:lumOff val="25000"/>
                  </a:schemeClr>
                </a:solidFill>
              </a:rPr>
              <a:t>(2) Koolivälise nõustamismeeskonna soovitus kantakse hariduse infosüsteemi õpilaste, üliõpilaste ning arst-residentide alamregistrisse pärast seda, kui vanem on andnud nõusoleku soovituse rakendamiseks. Nõusolek esitatakse kirjalikku </a:t>
            </a:r>
            <a:r>
              <a:rPr lang="et-EE" sz="3300" dirty="0" err="1">
                <a:solidFill>
                  <a:schemeClr val="tx1">
                    <a:lumMod val="75000"/>
                    <a:lumOff val="25000"/>
                  </a:schemeClr>
                </a:solidFill>
              </a:rPr>
              <a:t>taasesitamist</a:t>
            </a:r>
            <a:r>
              <a:rPr lang="et-EE" sz="3300" dirty="0">
                <a:solidFill>
                  <a:schemeClr val="tx1">
                    <a:lumMod val="75000"/>
                    <a:lumOff val="25000"/>
                  </a:schemeClr>
                </a:solidFill>
              </a:rPr>
              <a:t> võimaldavas vormis.</a:t>
            </a:r>
          </a:p>
          <a:p>
            <a:pPr marL="0" indent="0" algn="just">
              <a:buClr>
                <a:schemeClr val="accent2"/>
              </a:buClr>
              <a:buNone/>
            </a:pPr>
            <a:r>
              <a:rPr lang="et-EE" sz="3300" dirty="0" smtClean="0">
                <a:solidFill>
                  <a:schemeClr val="tx1">
                    <a:lumMod val="75000"/>
                    <a:lumOff val="25000"/>
                  </a:schemeClr>
                </a:solidFill>
              </a:rPr>
              <a:t> </a:t>
            </a:r>
            <a:r>
              <a:rPr lang="et-EE" sz="3300" dirty="0">
                <a:solidFill>
                  <a:schemeClr val="tx1">
                    <a:lumMod val="75000"/>
                    <a:lumOff val="25000"/>
                  </a:schemeClr>
                </a:solidFill>
              </a:rPr>
              <a:t>(3) Kui elukohajärgse kohaliku omavalitsuse territooriumil ei ole võimalik korraldada koolivälise nõustamismeeskonna soovituse kohast õpet, on õpilase elukohajärgne vald või linn kohustatud koostöös teiste koolide ja nende pidajatega tagama õpilasele hariduse omandamise võimalused ning korraldama transpordi või hüvitama õpilase sõidukulud. Transport korraldatakse ja sõidukulud hüvitatakse valla- või linnavalitsuse kehtestatud korras, välja arvatud juhul, kui sõidukulud hüvitatakse riigieelarvest ühistranspordiseaduse § 35 lõike 2 või § 36 lõike 2 alusel kehtestatud korras.</a:t>
            </a:r>
          </a:p>
          <a:p>
            <a:pPr marL="0" indent="0">
              <a:buClr>
                <a:schemeClr val="accent2"/>
              </a:buClr>
              <a:buNone/>
            </a:pPr>
            <a:endParaRPr lang="et-EE" dirty="0" smtClean="0">
              <a:solidFill>
                <a:schemeClr val="tx1">
                  <a:lumMod val="75000"/>
                  <a:lumOff val="25000"/>
                </a:schemeClr>
              </a:solidFill>
            </a:endParaRPr>
          </a:p>
          <a:p>
            <a:pPr>
              <a:buClr>
                <a:schemeClr val="accent2"/>
              </a:buClr>
              <a:buFontTx/>
              <a:buChar char="-"/>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2820764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lt 9"/>
          <p:cNvPicPr>
            <a:picLocks noChangeAspect="1"/>
          </p:cNvPicPr>
          <p:nvPr/>
        </p:nvPicPr>
        <p:blipFill rotWithShape="1">
          <a:blip r:embed="rId2">
            <a:extLst>
              <a:ext uri="{28A0092B-C50C-407E-A947-70E740481C1C}">
                <a14:useLocalDpi xmlns:a14="http://schemas.microsoft.com/office/drawing/2010/main" val="0"/>
              </a:ext>
            </a:extLst>
          </a:blip>
          <a:srcRect t="94279" r="760"/>
          <a:stretch/>
        </p:blipFill>
        <p:spPr>
          <a:xfrm>
            <a:off x="-2333" y="6599376"/>
            <a:ext cx="9146333" cy="258624"/>
          </a:xfrm>
          <a:prstGeom prst="rect">
            <a:avLst/>
          </a:prstGeom>
        </p:spPr>
      </p:pic>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024" y="193488"/>
            <a:ext cx="1350000" cy="420833"/>
          </a:xfrm>
          <a:prstGeom prst="rect">
            <a:avLst/>
          </a:prstGeom>
        </p:spPr>
      </p:pic>
      <p:sp>
        <p:nvSpPr>
          <p:cNvPr id="4" name="Pealkiri 3"/>
          <p:cNvSpPr>
            <a:spLocks noGrp="1"/>
          </p:cNvSpPr>
          <p:nvPr>
            <p:ph type="title"/>
          </p:nvPr>
        </p:nvSpPr>
        <p:spPr>
          <a:xfrm>
            <a:off x="628650" y="939114"/>
            <a:ext cx="7886700" cy="751575"/>
          </a:xfrm>
        </p:spPr>
        <p:txBody>
          <a:bodyPr>
            <a:normAutofit/>
          </a:bodyPr>
          <a:lstStyle/>
          <a:p>
            <a:r>
              <a:rPr lang="et-EE" b="1" dirty="0" smtClean="0">
                <a:solidFill>
                  <a:schemeClr val="tx1">
                    <a:lumMod val="75000"/>
                    <a:lumOff val="25000"/>
                  </a:schemeClr>
                </a:solidFill>
              </a:rPr>
              <a:t>Selgitavad vastused</a:t>
            </a:r>
            <a:endParaRPr lang="et-EE" b="1" dirty="0">
              <a:solidFill>
                <a:schemeClr val="tx1">
                  <a:lumMod val="75000"/>
                  <a:lumOff val="25000"/>
                </a:schemeClr>
              </a:solidFill>
            </a:endParaRPr>
          </a:p>
        </p:txBody>
      </p:sp>
      <p:sp>
        <p:nvSpPr>
          <p:cNvPr id="7" name="Sisu kohatäide 6"/>
          <p:cNvSpPr>
            <a:spLocks noGrp="1"/>
          </p:cNvSpPr>
          <p:nvPr>
            <p:ph idx="1"/>
          </p:nvPr>
        </p:nvSpPr>
        <p:spPr/>
        <p:txBody>
          <a:bodyPr>
            <a:normAutofit/>
          </a:bodyPr>
          <a:lstStyle/>
          <a:p>
            <a:pPr marL="0" indent="0" algn="just">
              <a:buClr>
                <a:schemeClr val="accent2"/>
              </a:buClr>
              <a:buNone/>
            </a:pPr>
            <a:r>
              <a:rPr lang="et-EE" dirty="0" smtClean="0">
                <a:solidFill>
                  <a:schemeClr val="tx1">
                    <a:lumMod val="75000"/>
                    <a:lumOff val="25000"/>
                  </a:schemeClr>
                </a:solidFill>
              </a:rPr>
              <a:t> Õpetajate ja tugispetsialistide kvalifikatsiooninõuded</a:t>
            </a:r>
          </a:p>
          <a:p>
            <a:pPr marL="0" indent="0" algn="just">
              <a:buClr>
                <a:schemeClr val="accent2"/>
              </a:buClr>
              <a:buNone/>
            </a:pPr>
            <a:endParaRPr lang="et-EE" dirty="0" smtClean="0">
              <a:solidFill>
                <a:schemeClr val="tx1">
                  <a:lumMod val="75000"/>
                  <a:lumOff val="25000"/>
                </a:schemeClr>
              </a:solidFill>
            </a:endParaRPr>
          </a:p>
          <a:p>
            <a:pPr marL="0" indent="0" algn="just">
              <a:buClr>
                <a:schemeClr val="accent2"/>
              </a:buClr>
              <a:buNone/>
            </a:pPr>
            <a:r>
              <a:rPr lang="et-EE" dirty="0" smtClean="0">
                <a:solidFill>
                  <a:schemeClr val="tx1">
                    <a:lumMod val="75000"/>
                    <a:lumOff val="25000"/>
                  </a:schemeClr>
                </a:solidFill>
              </a:rPr>
              <a:t>Kooli huviringide tasud</a:t>
            </a:r>
          </a:p>
          <a:p>
            <a:pPr marL="0" indent="0" algn="just">
              <a:buClr>
                <a:schemeClr val="accent2"/>
              </a:buClr>
              <a:buNone/>
            </a:pPr>
            <a:endParaRPr lang="et-EE" dirty="0" smtClean="0">
              <a:solidFill>
                <a:schemeClr val="tx1">
                  <a:lumMod val="75000"/>
                  <a:lumOff val="25000"/>
                </a:schemeClr>
              </a:solidFill>
            </a:endParaRPr>
          </a:p>
          <a:p>
            <a:pPr marL="0" indent="0" algn="just">
              <a:buClr>
                <a:schemeClr val="accent2"/>
              </a:buClr>
              <a:buNone/>
            </a:pPr>
            <a:r>
              <a:rPr lang="et-EE" dirty="0" smtClean="0">
                <a:solidFill>
                  <a:schemeClr val="tx1">
                    <a:lumMod val="75000"/>
                    <a:lumOff val="25000"/>
                  </a:schemeClr>
                </a:solidFill>
              </a:rPr>
              <a:t>Laste avaldused (nt täisealise õpilase koolist puudumise põhjendamine; </a:t>
            </a:r>
            <a:r>
              <a:rPr lang="et-EE" dirty="0" err="1" smtClean="0">
                <a:solidFill>
                  <a:schemeClr val="tx1">
                    <a:lumMod val="75000"/>
                    <a:lumOff val="25000"/>
                  </a:schemeClr>
                </a:solidFill>
              </a:rPr>
              <a:t>järeltööde</a:t>
            </a:r>
            <a:r>
              <a:rPr lang="et-EE" dirty="0" smtClean="0">
                <a:solidFill>
                  <a:schemeClr val="tx1">
                    <a:lumMod val="75000"/>
                    <a:lumOff val="25000"/>
                  </a:schemeClr>
                </a:solidFill>
              </a:rPr>
              <a:t> tegemise tähtaeg; tunnikontrolli maht ja iseseisev õppetöö) </a:t>
            </a:r>
            <a:endParaRPr lang="et-EE" dirty="0">
              <a:solidFill>
                <a:schemeClr val="tx1">
                  <a:lumMod val="75000"/>
                  <a:lumOff val="25000"/>
                </a:schemeClr>
              </a:solidFill>
            </a:endParaRPr>
          </a:p>
          <a:p>
            <a:pPr marL="0" indent="0">
              <a:buClr>
                <a:schemeClr val="accent2"/>
              </a:buClr>
              <a:buNone/>
            </a:pPr>
            <a:endParaRPr lang="et-EE" dirty="0" smtClean="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a:p>
            <a:pPr marL="0" indent="0">
              <a:buClr>
                <a:schemeClr val="accent2"/>
              </a:buClr>
              <a:buNone/>
            </a:pPr>
            <a:endParaRPr lang="et-EE" dirty="0">
              <a:solidFill>
                <a:schemeClr val="tx1">
                  <a:lumMod val="75000"/>
                  <a:lumOff val="25000"/>
                </a:schemeClr>
              </a:solidFill>
            </a:endParaRPr>
          </a:p>
        </p:txBody>
      </p:sp>
    </p:spTree>
    <p:extLst>
      <p:ext uri="{BB962C8B-B14F-4D97-AF65-F5344CB8AC3E}">
        <p14:creationId xmlns:p14="http://schemas.microsoft.com/office/powerpoint/2010/main" val="3692688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i kujundu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i kujundu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i kujund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TotalTime>
  <Words>630</Words>
  <Application>Microsoft Office PowerPoint</Application>
  <PresentationFormat>Ekraaniseanss (4:3)</PresentationFormat>
  <Paragraphs>81</Paragraphs>
  <Slides>10</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10</vt:i4>
      </vt:variant>
    </vt:vector>
  </HeadingPairs>
  <TitlesOfParts>
    <vt:vector size="14" baseType="lpstr">
      <vt:lpstr>Arial</vt:lpstr>
      <vt:lpstr>Calibri</vt:lpstr>
      <vt:lpstr>Calibri Light</vt:lpstr>
      <vt:lpstr>Office'i kujundus</vt:lpstr>
      <vt:lpstr>Kooliga seotud avaldustest ja probleemidest</vt:lpstr>
      <vt:lpstr>Normikontroll</vt:lpstr>
      <vt:lpstr>Normikontroll</vt:lpstr>
      <vt:lpstr>Õiguskantsler ombudsmanina</vt:lpstr>
      <vt:lpstr>Õiguskantsler ombudsmanina</vt:lpstr>
      <vt:lpstr>Õiguskantsler ombudsmanina</vt:lpstr>
      <vt:lpstr>Õiguskantsler ombudsmanina</vt:lpstr>
      <vt:lpstr>Õiguskantsler ombudsmanina</vt:lpstr>
      <vt:lpstr>Selgitavad vastused</vt:lpstr>
      <vt:lpstr>PowerPointi esitlus</vt:lpstr>
    </vt:vector>
  </TitlesOfParts>
  <Company>Justiitsministeerium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Kertti Pilvik</dc:creator>
  <cp:lastModifiedBy>Aigi Kivioja</cp:lastModifiedBy>
  <cp:revision>63</cp:revision>
  <dcterms:created xsi:type="dcterms:W3CDTF">2015-09-15T13:18:56Z</dcterms:created>
  <dcterms:modified xsi:type="dcterms:W3CDTF">2018-09-27T13:50:50Z</dcterms:modified>
</cp:coreProperties>
</file>